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2" r:id="rId2"/>
    <p:sldId id="256" r:id="rId3"/>
    <p:sldId id="257" r:id="rId4"/>
    <p:sldId id="258" r:id="rId5"/>
    <p:sldId id="259" r:id="rId6"/>
    <p:sldId id="260" r:id="rId7"/>
    <p:sldId id="261"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81121" autoAdjust="0"/>
  </p:normalViewPr>
  <p:slideViewPr>
    <p:cSldViewPr snapToGrid="0">
      <p:cViewPr varScale="1">
        <p:scale>
          <a:sx n="72" d="100"/>
          <a:sy n="72" d="100"/>
        </p:scale>
        <p:origin x="13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EEBB0-4078-494B-ABF4-0C5E1A024D9E}" type="datetimeFigureOut">
              <a:rPr lang="es-ES" smtClean="0"/>
              <a:t>21/04/2019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5658B-D0F6-4ABF-8A50-509305CC3412}" type="slidenum">
              <a:rPr lang="es-ES" smtClean="0"/>
              <a:t>‹Nº›</a:t>
            </a:fld>
            <a:endParaRPr lang="es-ES"/>
          </a:p>
        </p:txBody>
      </p:sp>
    </p:spTree>
    <p:extLst>
      <p:ext uri="{BB962C8B-B14F-4D97-AF65-F5344CB8AC3E}">
        <p14:creationId xmlns:p14="http://schemas.microsoft.com/office/powerpoint/2010/main" val="142764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IMAGINA… la roca, tapa la tumba… qué sientes?... No sé si habéis estado en un funeral, despedido de un ser querido, cercano…alguien que aportaba mucho para vosotros… el momento de poner la lápida, de correr la cortina, o cualquier otro barrera de separación es uno de los más difíciles… es un ADIOS definitivo en nuestras mentes, es el punto que marca la distancia… Los discípulos que lo vieron seguro que agacharon la cabeza y se marcharon diciendo: todo está acabado….</a:t>
            </a:r>
          </a:p>
        </p:txBody>
      </p:sp>
      <p:sp>
        <p:nvSpPr>
          <p:cNvPr id="4" name="Marcador de número de diapositiva 3"/>
          <p:cNvSpPr>
            <a:spLocks noGrp="1"/>
          </p:cNvSpPr>
          <p:nvPr>
            <p:ph type="sldNum" sz="quarter" idx="5"/>
          </p:nvPr>
        </p:nvSpPr>
        <p:spPr/>
        <p:txBody>
          <a:bodyPr/>
          <a:lstStyle/>
          <a:p>
            <a:fld id="{B4F5658B-D0F6-4ABF-8A50-509305CC3412}" type="slidenum">
              <a:rPr lang="es-ES" smtClean="0"/>
              <a:t>3</a:t>
            </a:fld>
            <a:endParaRPr lang="es-ES"/>
          </a:p>
        </p:txBody>
      </p:sp>
    </p:spTree>
    <p:extLst>
      <p:ext uri="{BB962C8B-B14F-4D97-AF65-F5344CB8AC3E}">
        <p14:creationId xmlns:p14="http://schemas.microsoft.com/office/powerpoint/2010/main" val="294061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Vida, que podemos entenderla como ESPERANZA, SALIDA, NO HAY FIN, LA MUERTE NO PUEDE CON JESUS…..</a:t>
            </a:r>
          </a:p>
        </p:txBody>
      </p:sp>
      <p:sp>
        <p:nvSpPr>
          <p:cNvPr id="4" name="Marcador de número de diapositiva 3"/>
          <p:cNvSpPr>
            <a:spLocks noGrp="1"/>
          </p:cNvSpPr>
          <p:nvPr>
            <p:ph type="sldNum" sz="quarter" idx="5"/>
          </p:nvPr>
        </p:nvSpPr>
        <p:spPr/>
        <p:txBody>
          <a:bodyPr/>
          <a:lstStyle/>
          <a:p>
            <a:fld id="{B4F5658B-D0F6-4ABF-8A50-509305CC3412}" type="slidenum">
              <a:rPr lang="es-ES" smtClean="0"/>
              <a:t>4</a:t>
            </a:fld>
            <a:endParaRPr lang="es-ES"/>
          </a:p>
        </p:txBody>
      </p:sp>
    </p:spTree>
    <p:extLst>
      <p:ext uri="{BB962C8B-B14F-4D97-AF65-F5344CB8AC3E}">
        <p14:creationId xmlns:p14="http://schemas.microsoft.com/office/powerpoint/2010/main" val="312263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PROPOSITO: ser santos, edificar la casa de Dios</a:t>
            </a:r>
          </a:p>
        </p:txBody>
      </p:sp>
      <p:sp>
        <p:nvSpPr>
          <p:cNvPr id="4" name="Marcador de número de diapositiva 3"/>
          <p:cNvSpPr>
            <a:spLocks noGrp="1"/>
          </p:cNvSpPr>
          <p:nvPr>
            <p:ph type="sldNum" sz="quarter" idx="5"/>
          </p:nvPr>
        </p:nvSpPr>
        <p:spPr/>
        <p:txBody>
          <a:bodyPr/>
          <a:lstStyle/>
          <a:p>
            <a:fld id="{B4F5658B-D0F6-4ABF-8A50-509305CC3412}" type="slidenum">
              <a:rPr lang="es-ES" smtClean="0"/>
              <a:t>5</a:t>
            </a:fld>
            <a:endParaRPr lang="es-ES"/>
          </a:p>
        </p:txBody>
      </p:sp>
    </p:spTree>
    <p:extLst>
      <p:ext uri="{BB962C8B-B14F-4D97-AF65-F5344CB8AC3E}">
        <p14:creationId xmlns:p14="http://schemas.microsoft.com/office/powerpoint/2010/main" val="297482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veces nuestras vidas están atascadas porque efecto de la resurrección que debe ser un cambio de vida radical, total, y real.. No es visible en nuestras vidas, no para que los demás lo vean, sino que no es visible ni siquiera para que nosotros lo disfrutemos… esa esperanza que provee la resurrección no debe limitarse al futuro, tiene efecto en el presente. </a:t>
            </a:r>
          </a:p>
          <a:p>
            <a:r>
              <a:rPr lang="es-ES" dirty="0"/>
              <a:t>Mi relación con los demás</a:t>
            </a:r>
            <a:br>
              <a:rPr lang="es-ES" dirty="0"/>
            </a:br>
            <a:r>
              <a:rPr lang="es-ES" dirty="0"/>
              <a:t>Mi relación conmigo mismo, como me cuido, como actúo, cuánto me dejo influir por el exterior, o cuanto influyo yo al exterior.</a:t>
            </a:r>
          </a:p>
          <a:p>
            <a:r>
              <a:rPr lang="es-ES" dirty="0"/>
              <a:t>Mi relación con la iglesia, y en la iglesia</a:t>
            </a:r>
          </a:p>
          <a:p>
            <a:r>
              <a:rPr lang="es-ES" dirty="0"/>
              <a:t>Mi confianza en Dios, cuando la roca está puesta….</a:t>
            </a:r>
          </a:p>
        </p:txBody>
      </p:sp>
      <p:sp>
        <p:nvSpPr>
          <p:cNvPr id="4" name="Marcador de número de diapositiva 3"/>
          <p:cNvSpPr>
            <a:spLocks noGrp="1"/>
          </p:cNvSpPr>
          <p:nvPr>
            <p:ph type="sldNum" sz="quarter" idx="5"/>
          </p:nvPr>
        </p:nvSpPr>
        <p:spPr/>
        <p:txBody>
          <a:bodyPr/>
          <a:lstStyle/>
          <a:p>
            <a:fld id="{B4F5658B-D0F6-4ABF-8A50-509305CC3412}" type="slidenum">
              <a:rPr lang="es-ES" smtClean="0"/>
              <a:t>7</a:t>
            </a:fld>
            <a:endParaRPr lang="es-ES"/>
          </a:p>
        </p:txBody>
      </p:sp>
    </p:spTree>
    <p:extLst>
      <p:ext uri="{BB962C8B-B14F-4D97-AF65-F5344CB8AC3E}">
        <p14:creationId xmlns:p14="http://schemas.microsoft.com/office/powerpoint/2010/main" val="3291604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5C3B0A-F879-4ACE-AF18-63FA7870A41D}" type="datetimeFigureOut">
              <a:rPr lang="es-ES" smtClean="0"/>
              <a:t>21/04/2019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CBBE29-6478-4FB2-A363-19EDB7B35995}" type="slidenum">
              <a:rPr lang="es-ES" smtClean="0"/>
              <a:t>‹Nº›</a:t>
            </a:fld>
            <a:endParaRPr lang="es-ES"/>
          </a:p>
        </p:txBody>
      </p:sp>
    </p:spTree>
    <p:extLst>
      <p:ext uri="{BB962C8B-B14F-4D97-AF65-F5344CB8AC3E}">
        <p14:creationId xmlns:p14="http://schemas.microsoft.com/office/powerpoint/2010/main" val="209044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5C3B0A-F879-4ACE-AF18-63FA7870A41D}" type="datetimeFigureOut">
              <a:rPr lang="es-ES" smtClean="0"/>
              <a:t>21/04/2019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CBBE29-6478-4FB2-A363-19EDB7B35995}" type="slidenum">
              <a:rPr lang="es-ES" smtClean="0"/>
              <a:t>‹Nº›</a:t>
            </a:fld>
            <a:endParaRPr lang="es-ES"/>
          </a:p>
        </p:txBody>
      </p:sp>
    </p:spTree>
    <p:extLst>
      <p:ext uri="{BB962C8B-B14F-4D97-AF65-F5344CB8AC3E}">
        <p14:creationId xmlns:p14="http://schemas.microsoft.com/office/powerpoint/2010/main" val="204798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5C3B0A-F879-4ACE-AF18-63FA7870A41D}" type="datetimeFigureOut">
              <a:rPr lang="es-ES" smtClean="0"/>
              <a:t>21/04/2019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CBBE29-6478-4FB2-A363-19EDB7B35995}" type="slidenum">
              <a:rPr lang="es-ES" smtClean="0"/>
              <a:t>‹Nº›</a:t>
            </a:fld>
            <a:endParaRPr lang="es-ES"/>
          </a:p>
        </p:txBody>
      </p:sp>
    </p:spTree>
    <p:extLst>
      <p:ext uri="{BB962C8B-B14F-4D97-AF65-F5344CB8AC3E}">
        <p14:creationId xmlns:p14="http://schemas.microsoft.com/office/powerpoint/2010/main" val="312667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5C3B0A-F879-4ACE-AF18-63FA7870A41D}" type="datetimeFigureOut">
              <a:rPr lang="es-ES" smtClean="0"/>
              <a:t>21/04/2019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CBBE29-6478-4FB2-A363-19EDB7B35995}" type="slidenum">
              <a:rPr lang="es-ES" smtClean="0"/>
              <a:t>‹Nº›</a:t>
            </a:fld>
            <a:endParaRPr lang="es-ES"/>
          </a:p>
        </p:txBody>
      </p:sp>
    </p:spTree>
    <p:extLst>
      <p:ext uri="{BB962C8B-B14F-4D97-AF65-F5344CB8AC3E}">
        <p14:creationId xmlns:p14="http://schemas.microsoft.com/office/powerpoint/2010/main" val="140579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15C3B0A-F879-4ACE-AF18-63FA7870A41D}" type="datetimeFigureOut">
              <a:rPr lang="es-ES" smtClean="0"/>
              <a:t>21/04/2019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CBBE29-6478-4FB2-A363-19EDB7B35995}" type="slidenum">
              <a:rPr lang="es-ES" smtClean="0"/>
              <a:t>‹Nº›</a:t>
            </a:fld>
            <a:endParaRPr lang="es-ES"/>
          </a:p>
        </p:txBody>
      </p:sp>
    </p:spTree>
    <p:extLst>
      <p:ext uri="{BB962C8B-B14F-4D97-AF65-F5344CB8AC3E}">
        <p14:creationId xmlns:p14="http://schemas.microsoft.com/office/powerpoint/2010/main" val="380987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15C3B0A-F879-4ACE-AF18-63FA7870A41D}" type="datetimeFigureOut">
              <a:rPr lang="es-ES" smtClean="0"/>
              <a:t>21/04/2019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DCBBE29-6478-4FB2-A363-19EDB7B35995}" type="slidenum">
              <a:rPr lang="es-ES" smtClean="0"/>
              <a:t>‹Nº›</a:t>
            </a:fld>
            <a:endParaRPr lang="es-ES"/>
          </a:p>
        </p:txBody>
      </p:sp>
    </p:spTree>
    <p:extLst>
      <p:ext uri="{BB962C8B-B14F-4D97-AF65-F5344CB8AC3E}">
        <p14:creationId xmlns:p14="http://schemas.microsoft.com/office/powerpoint/2010/main" val="387881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15C3B0A-F879-4ACE-AF18-63FA7870A41D}" type="datetimeFigureOut">
              <a:rPr lang="es-ES" smtClean="0"/>
              <a:t>21/04/2019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DCBBE29-6478-4FB2-A363-19EDB7B35995}" type="slidenum">
              <a:rPr lang="es-ES" smtClean="0"/>
              <a:t>‹Nº›</a:t>
            </a:fld>
            <a:endParaRPr lang="es-ES"/>
          </a:p>
        </p:txBody>
      </p:sp>
    </p:spTree>
    <p:extLst>
      <p:ext uri="{BB962C8B-B14F-4D97-AF65-F5344CB8AC3E}">
        <p14:creationId xmlns:p14="http://schemas.microsoft.com/office/powerpoint/2010/main" val="63126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15C3B0A-F879-4ACE-AF18-63FA7870A41D}" type="datetimeFigureOut">
              <a:rPr lang="es-ES" smtClean="0"/>
              <a:t>21/04/2019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DCBBE29-6478-4FB2-A363-19EDB7B35995}" type="slidenum">
              <a:rPr lang="es-ES" smtClean="0"/>
              <a:t>‹Nº›</a:t>
            </a:fld>
            <a:endParaRPr lang="es-ES"/>
          </a:p>
        </p:txBody>
      </p:sp>
    </p:spTree>
    <p:extLst>
      <p:ext uri="{BB962C8B-B14F-4D97-AF65-F5344CB8AC3E}">
        <p14:creationId xmlns:p14="http://schemas.microsoft.com/office/powerpoint/2010/main" val="1124856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C3B0A-F879-4ACE-AF18-63FA7870A41D}" type="datetimeFigureOut">
              <a:rPr lang="es-ES" smtClean="0"/>
              <a:t>21/04/2019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DCBBE29-6478-4FB2-A363-19EDB7B35995}" type="slidenum">
              <a:rPr lang="es-ES" smtClean="0"/>
              <a:t>‹Nº›</a:t>
            </a:fld>
            <a:endParaRPr lang="es-ES"/>
          </a:p>
        </p:txBody>
      </p:sp>
    </p:spTree>
    <p:extLst>
      <p:ext uri="{BB962C8B-B14F-4D97-AF65-F5344CB8AC3E}">
        <p14:creationId xmlns:p14="http://schemas.microsoft.com/office/powerpoint/2010/main" val="162151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5C3B0A-F879-4ACE-AF18-63FA7870A41D}" type="datetimeFigureOut">
              <a:rPr lang="es-ES" smtClean="0"/>
              <a:t>21/04/2019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DCBBE29-6478-4FB2-A363-19EDB7B35995}" type="slidenum">
              <a:rPr lang="es-ES" smtClean="0"/>
              <a:t>‹Nº›</a:t>
            </a:fld>
            <a:endParaRPr lang="es-ES"/>
          </a:p>
        </p:txBody>
      </p:sp>
    </p:spTree>
    <p:extLst>
      <p:ext uri="{BB962C8B-B14F-4D97-AF65-F5344CB8AC3E}">
        <p14:creationId xmlns:p14="http://schemas.microsoft.com/office/powerpoint/2010/main" val="295185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5C3B0A-F879-4ACE-AF18-63FA7870A41D}" type="datetimeFigureOut">
              <a:rPr lang="es-ES" smtClean="0"/>
              <a:t>21/04/2019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DCBBE29-6478-4FB2-A363-19EDB7B35995}" type="slidenum">
              <a:rPr lang="es-ES" smtClean="0"/>
              <a:t>‹Nº›</a:t>
            </a:fld>
            <a:endParaRPr lang="es-ES"/>
          </a:p>
        </p:txBody>
      </p:sp>
    </p:spTree>
    <p:extLst>
      <p:ext uri="{BB962C8B-B14F-4D97-AF65-F5344CB8AC3E}">
        <p14:creationId xmlns:p14="http://schemas.microsoft.com/office/powerpoint/2010/main" val="245196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3B0A-F879-4ACE-AF18-63FA7870A41D}" type="datetimeFigureOut">
              <a:rPr lang="es-ES" smtClean="0"/>
              <a:t>21/04/2019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BBE29-6478-4FB2-A363-19EDB7B35995}" type="slidenum">
              <a:rPr lang="es-ES" smtClean="0"/>
              <a:t>‹Nº›</a:t>
            </a:fld>
            <a:endParaRPr lang="es-ES"/>
          </a:p>
        </p:txBody>
      </p:sp>
    </p:spTree>
    <p:extLst>
      <p:ext uri="{BB962C8B-B14F-4D97-AF65-F5344CB8AC3E}">
        <p14:creationId xmlns:p14="http://schemas.microsoft.com/office/powerpoint/2010/main" val="1258799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502D95-0995-4450-8666-AA25D9EB53E6}"/>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1475F8AD-974D-4002-A60E-C210EB2371C6}"/>
              </a:ext>
            </a:extLst>
          </p:cNvPr>
          <p:cNvSpPr>
            <a:spLocks noGrp="1"/>
          </p:cNvSpPr>
          <p:nvPr>
            <p:ph type="subTitle" idx="1"/>
          </p:nvPr>
        </p:nvSpPr>
        <p:spPr/>
        <p:txBody>
          <a:bodyPr/>
          <a:lstStyle/>
          <a:p>
            <a:endParaRPr lang="es-ES"/>
          </a:p>
        </p:txBody>
      </p:sp>
      <p:pic>
        <p:nvPicPr>
          <p:cNvPr id="1026" name="Picture 2" descr="Resultado de imagen de LA TUMBA ESTA VACIA">
            <a:extLst>
              <a:ext uri="{FF2B5EF4-FFF2-40B4-BE49-F238E27FC236}">
                <a16:creationId xmlns:a16="http://schemas.microsoft.com/office/drawing/2014/main" id="{42FC0A1E-15AE-4F10-B677-49B86AAE1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88" y="939799"/>
            <a:ext cx="8835024" cy="4795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5" name="Conector recto 4">
            <a:extLst>
              <a:ext uri="{FF2B5EF4-FFF2-40B4-BE49-F238E27FC236}">
                <a16:creationId xmlns:a16="http://schemas.microsoft.com/office/drawing/2014/main" id="{32DF180D-ACC6-4756-9AE4-77982BFC6596}"/>
              </a:ext>
            </a:extLst>
          </p:cNvPr>
          <p:cNvCxnSpPr/>
          <p:nvPr/>
        </p:nvCxnSpPr>
        <p:spPr>
          <a:xfrm flipV="1">
            <a:off x="2044929" y="1629292"/>
            <a:ext cx="199505" cy="3158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81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56C7849-3E44-4804-9982-2AB1DA002BE2}"/>
              </a:ext>
            </a:extLst>
          </p:cNvPr>
          <p:cNvPicPr>
            <a:picLocks noChangeAspect="1"/>
          </p:cNvPicPr>
          <p:nvPr/>
        </p:nvPicPr>
        <p:blipFill>
          <a:blip r:embed="rId2">
            <a:clrChange>
              <a:clrFrom>
                <a:srgbClr val="F8F0E3"/>
              </a:clrFrom>
              <a:clrTo>
                <a:srgbClr val="F8F0E3">
                  <a:alpha val="0"/>
                </a:srgbClr>
              </a:clrTo>
            </a:clrChange>
          </a:blip>
          <a:stretch>
            <a:fillRect/>
          </a:stretch>
        </p:blipFill>
        <p:spPr>
          <a:xfrm>
            <a:off x="1619250" y="2666134"/>
            <a:ext cx="5905500" cy="4019550"/>
          </a:xfrm>
          <a:prstGeom prst="rect">
            <a:avLst/>
          </a:prstGeom>
        </p:spPr>
      </p:pic>
      <p:sp>
        <p:nvSpPr>
          <p:cNvPr id="2" name="Título 1">
            <a:extLst>
              <a:ext uri="{FF2B5EF4-FFF2-40B4-BE49-F238E27FC236}">
                <a16:creationId xmlns:a16="http://schemas.microsoft.com/office/drawing/2014/main" id="{5F2F3287-B874-4769-A44E-A14B65796E16}"/>
              </a:ext>
            </a:extLst>
          </p:cNvPr>
          <p:cNvSpPr>
            <a:spLocks noGrp="1"/>
          </p:cNvSpPr>
          <p:nvPr>
            <p:ph type="ctrTitle"/>
          </p:nvPr>
        </p:nvSpPr>
        <p:spPr>
          <a:xfrm>
            <a:off x="685800" y="406400"/>
            <a:ext cx="7772400" cy="2387600"/>
          </a:xfrm>
        </p:spPr>
        <p:txBody>
          <a:bodyPr/>
          <a:lstStyle/>
          <a:p>
            <a:r>
              <a:rPr lang="es-ES" dirty="0"/>
              <a:t>Un elemento que de la </a:t>
            </a:r>
            <a:r>
              <a:rPr lang="es-ES" b="1" dirty="0"/>
              <a:t>escena</a:t>
            </a:r>
          </a:p>
        </p:txBody>
      </p:sp>
      <p:sp>
        <p:nvSpPr>
          <p:cNvPr id="3" name="Subtítulo 2">
            <a:extLst>
              <a:ext uri="{FF2B5EF4-FFF2-40B4-BE49-F238E27FC236}">
                <a16:creationId xmlns:a16="http://schemas.microsoft.com/office/drawing/2014/main" id="{CD692E93-8BD9-44FF-AFB8-238852CC3E47}"/>
              </a:ext>
            </a:extLst>
          </p:cNvPr>
          <p:cNvSpPr>
            <a:spLocks noGrp="1"/>
          </p:cNvSpPr>
          <p:nvPr>
            <p:ph type="subTitle" idx="1"/>
          </p:nvPr>
        </p:nvSpPr>
        <p:spPr>
          <a:xfrm>
            <a:off x="232756" y="2666134"/>
            <a:ext cx="3744884" cy="870209"/>
          </a:xfrm>
        </p:spPr>
        <p:txBody>
          <a:bodyPr/>
          <a:lstStyle/>
          <a:p>
            <a:r>
              <a:rPr lang="es-ES" b="1" dirty="0"/>
              <a:t>Marcos 15:42-47</a:t>
            </a:r>
            <a:br>
              <a:rPr lang="es-ES" b="1" dirty="0"/>
            </a:br>
            <a:r>
              <a:rPr lang="es-ES" b="1" dirty="0"/>
              <a:t>1Pedro 1:13-2:10ss</a:t>
            </a:r>
          </a:p>
        </p:txBody>
      </p:sp>
    </p:spTree>
    <p:extLst>
      <p:ext uri="{BB962C8B-B14F-4D97-AF65-F5344CB8AC3E}">
        <p14:creationId xmlns:p14="http://schemas.microsoft.com/office/powerpoint/2010/main" val="141739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FCA71-C8B7-4FA8-A51D-6F025D2BC1DF}"/>
              </a:ext>
            </a:extLst>
          </p:cNvPr>
          <p:cNvSpPr>
            <a:spLocks noGrp="1"/>
          </p:cNvSpPr>
          <p:nvPr>
            <p:ph type="title"/>
          </p:nvPr>
        </p:nvSpPr>
        <p:spPr>
          <a:xfrm>
            <a:off x="628650" y="365125"/>
            <a:ext cx="1899397" cy="1325563"/>
          </a:xfrm>
        </p:spPr>
        <p:txBody>
          <a:bodyPr>
            <a:normAutofit/>
          </a:bodyPr>
          <a:lstStyle/>
          <a:p>
            <a:r>
              <a:rPr lang="es-ES" sz="8800" b="1" dirty="0"/>
              <a:t>FIN</a:t>
            </a:r>
          </a:p>
        </p:txBody>
      </p:sp>
      <p:sp>
        <p:nvSpPr>
          <p:cNvPr id="3" name="Marcador de contenido 2">
            <a:extLst>
              <a:ext uri="{FF2B5EF4-FFF2-40B4-BE49-F238E27FC236}">
                <a16:creationId xmlns:a16="http://schemas.microsoft.com/office/drawing/2014/main" id="{C2E90F51-1595-44FA-9DE9-96F043960D8F}"/>
              </a:ext>
            </a:extLst>
          </p:cNvPr>
          <p:cNvSpPr>
            <a:spLocks noGrp="1"/>
          </p:cNvSpPr>
          <p:nvPr>
            <p:ph idx="1"/>
          </p:nvPr>
        </p:nvSpPr>
        <p:spPr/>
        <p:txBody>
          <a:bodyPr>
            <a:normAutofit fontScale="92500" lnSpcReduction="20000"/>
          </a:bodyPr>
          <a:lstStyle/>
          <a:p>
            <a:r>
              <a:rPr lang="es-ES" dirty="0"/>
              <a:t>Cuando llegó la noche, porque era la preparación, es decir, la víspera del día de reposo, José de Arimatea, miembro noble del concilio, que también esperaba el reino de Dios, vino y entró osadamente a Pilato, y pidió el cuerpo de Jesús. Pilato se sorprendió de que ya hubiese muerto; y haciendo venir al centurión, le preguntó si ya estaba muerto. E informado por el centurión, dio el cuerpo a José, el cual compró una sábana, y quitándolo, lo envolvió en la sábana, y lo puso en un sepulcro que estaba cavado en una peña, e </a:t>
            </a:r>
            <a:r>
              <a:rPr lang="es-ES" sz="3000" b="1" dirty="0"/>
              <a:t>hizo rodar una piedra </a:t>
            </a:r>
            <a:r>
              <a:rPr lang="es-ES" dirty="0"/>
              <a:t>a la entrada del sepulcro. Y María Magdalena y María madre de José miraban dónde lo ponían. </a:t>
            </a:r>
          </a:p>
          <a:p>
            <a:r>
              <a:rPr lang="es-ES" dirty="0"/>
              <a:t>(Mar 15:42-47)</a:t>
            </a:r>
          </a:p>
          <a:p>
            <a:endParaRPr lang="es-ES" dirty="0"/>
          </a:p>
          <a:p>
            <a:pPr marL="0" indent="0">
              <a:buNone/>
            </a:pPr>
            <a:endParaRPr lang="es-ES" dirty="0"/>
          </a:p>
        </p:txBody>
      </p:sp>
      <p:sp>
        <p:nvSpPr>
          <p:cNvPr id="4" name="Título 1">
            <a:extLst>
              <a:ext uri="{FF2B5EF4-FFF2-40B4-BE49-F238E27FC236}">
                <a16:creationId xmlns:a16="http://schemas.microsoft.com/office/drawing/2014/main" id="{22E0E895-90B8-4F44-8759-97C70CB17260}"/>
              </a:ext>
            </a:extLst>
          </p:cNvPr>
          <p:cNvSpPr txBox="1">
            <a:spLocks/>
          </p:cNvSpPr>
          <p:nvPr/>
        </p:nvSpPr>
        <p:spPr>
          <a:xfrm rot="21050092">
            <a:off x="5447180" y="262569"/>
            <a:ext cx="2621056" cy="153067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8800" b="1" dirty="0">
                <a:solidFill>
                  <a:srgbClr val="FF0000"/>
                </a:solidFill>
              </a:rPr>
              <a:t>¿FIN?</a:t>
            </a:r>
          </a:p>
        </p:txBody>
      </p:sp>
    </p:spTree>
    <p:extLst>
      <p:ext uri="{BB962C8B-B14F-4D97-AF65-F5344CB8AC3E}">
        <p14:creationId xmlns:p14="http://schemas.microsoft.com/office/powerpoint/2010/main" val="144408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88EBA-1B94-4B1B-8863-B359A0B496B6}"/>
              </a:ext>
            </a:extLst>
          </p:cNvPr>
          <p:cNvSpPr>
            <a:spLocks noGrp="1"/>
          </p:cNvSpPr>
          <p:nvPr>
            <p:ph type="title"/>
          </p:nvPr>
        </p:nvSpPr>
        <p:spPr>
          <a:xfrm>
            <a:off x="628650" y="215497"/>
            <a:ext cx="2613314" cy="1325563"/>
          </a:xfrm>
        </p:spPr>
        <p:txBody>
          <a:bodyPr/>
          <a:lstStyle/>
          <a:p>
            <a:r>
              <a:rPr lang="es-ES" b="1" dirty="0"/>
              <a:t>SORPRESA</a:t>
            </a:r>
          </a:p>
        </p:txBody>
      </p:sp>
      <p:sp>
        <p:nvSpPr>
          <p:cNvPr id="3" name="Marcador de contenido 2">
            <a:extLst>
              <a:ext uri="{FF2B5EF4-FFF2-40B4-BE49-F238E27FC236}">
                <a16:creationId xmlns:a16="http://schemas.microsoft.com/office/drawing/2014/main" id="{C5A2F5C3-7CF7-4BA0-9409-93FC24BD9445}"/>
              </a:ext>
            </a:extLst>
          </p:cNvPr>
          <p:cNvSpPr>
            <a:spLocks noGrp="1"/>
          </p:cNvSpPr>
          <p:nvPr>
            <p:ph idx="1"/>
          </p:nvPr>
        </p:nvSpPr>
        <p:spPr>
          <a:xfrm>
            <a:off x="628650" y="1346662"/>
            <a:ext cx="7886700" cy="5146212"/>
          </a:xfrm>
        </p:spPr>
        <p:txBody>
          <a:bodyPr>
            <a:normAutofit fontScale="92500" lnSpcReduction="20000"/>
          </a:bodyPr>
          <a:lstStyle/>
          <a:p>
            <a:pPr marL="0" indent="0">
              <a:buNone/>
            </a:pPr>
            <a:r>
              <a:rPr lang="es-ES" sz="2400" dirty="0"/>
              <a:t>El primer día de la semana, muy de mañana, vinieron al sepulcro, trayendo las especias aromáticas que habían preparado, y algunas otras mujeres con ellas. Y </a:t>
            </a:r>
            <a:r>
              <a:rPr lang="es-ES" sz="2600" b="1" dirty="0"/>
              <a:t>hallaron removida la piedra del sepulcro</a:t>
            </a:r>
            <a:r>
              <a:rPr lang="es-ES" sz="2400" dirty="0"/>
              <a:t>; y entrando, no hallaron el cuerpo del Señor Jesús. Aconteció que estando ellas perplejas por esto, he aquí se pararon junto a ellas dos varones con vestiduras resplandecientes; y como tuvieron temor, y bajaron el rostro a tierra, les dijeron</a:t>
            </a:r>
            <a:r>
              <a:rPr lang="es-ES" sz="2400" b="1" dirty="0"/>
              <a:t>: ¿Por qué buscáis entre los muertos al que vive?</a:t>
            </a:r>
            <a:r>
              <a:rPr lang="es-ES" sz="2400" dirty="0"/>
              <a:t> No está aquí, sino que ha resucitado</a:t>
            </a:r>
            <a:r>
              <a:rPr lang="es-ES" sz="2400" b="1" dirty="0">
                <a:solidFill>
                  <a:srgbClr val="FF0000"/>
                </a:solidFill>
              </a:rPr>
              <a:t>. Acordaos </a:t>
            </a:r>
            <a:r>
              <a:rPr lang="es-ES" sz="2400" dirty="0"/>
              <a:t>de </a:t>
            </a:r>
            <a:r>
              <a:rPr lang="es-ES" sz="2400" b="1" dirty="0">
                <a:solidFill>
                  <a:srgbClr val="FF0000"/>
                </a:solidFill>
              </a:rPr>
              <a:t>lo que os habló</a:t>
            </a:r>
            <a:r>
              <a:rPr lang="es-ES" sz="2400" dirty="0"/>
              <a:t>, cuando aún estaba en Galilea, diciendo: Es necesario que el Hijo del Hombre sea entregado en manos de hombres pecadores, y que sea crucificado, y resucite al tercer día. Entonces ellas se acordaron de sus palabras, y volviendo del sepulcro, dieron nuevas de todas estas cosas a los once, y a todos los demás. Eran María Magdalena, y Juana, y María madre de Jacobo, y las demás con ellas, quienes dijeron estas cosas a los apóstoles. Mas a ellos les parecían locura las palabras de ellas, y no las creían. Pero levantándose Pedro, corrió al sepulcro; y cuando miró dentro, vio los lienzos solos, y se fue a casa maravillándose de lo que había sucedido. </a:t>
            </a:r>
          </a:p>
          <a:p>
            <a:pPr marL="0" indent="0">
              <a:buNone/>
            </a:pPr>
            <a:r>
              <a:rPr lang="es-ES" sz="2400" dirty="0"/>
              <a:t> (Luc 24:1-12)</a:t>
            </a:r>
          </a:p>
        </p:txBody>
      </p:sp>
      <p:sp>
        <p:nvSpPr>
          <p:cNvPr id="4" name="Título 1">
            <a:extLst>
              <a:ext uri="{FF2B5EF4-FFF2-40B4-BE49-F238E27FC236}">
                <a16:creationId xmlns:a16="http://schemas.microsoft.com/office/drawing/2014/main" id="{4FD21C70-FEAD-423A-BB61-8693342B1D62}"/>
              </a:ext>
            </a:extLst>
          </p:cNvPr>
          <p:cNvSpPr txBox="1">
            <a:spLocks/>
          </p:cNvSpPr>
          <p:nvPr/>
        </p:nvSpPr>
        <p:spPr>
          <a:xfrm rot="21050092">
            <a:off x="5789121" y="112939"/>
            <a:ext cx="2621056" cy="1530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8800" b="1" dirty="0">
                <a:solidFill>
                  <a:srgbClr val="FF0000"/>
                </a:solidFill>
              </a:rPr>
              <a:t>VIDA</a:t>
            </a:r>
          </a:p>
        </p:txBody>
      </p:sp>
    </p:spTree>
    <p:extLst>
      <p:ext uri="{BB962C8B-B14F-4D97-AF65-F5344CB8AC3E}">
        <p14:creationId xmlns:p14="http://schemas.microsoft.com/office/powerpoint/2010/main" val="360379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BD2E0-6D8D-4730-A9D2-AF9FF6A911E6}"/>
              </a:ext>
            </a:extLst>
          </p:cNvPr>
          <p:cNvSpPr>
            <a:spLocks noGrp="1"/>
          </p:cNvSpPr>
          <p:nvPr>
            <p:ph type="title"/>
          </p:nvPr>
        </p:nvSpPr>
        <p:spPr/>
        <p:txBody>
          <a:bodyPr/>
          <a:lstStyle/>
          <a:p>
            <a:r>
              <a:rPr lang="es-ES" b="1" u="sng" dirty="0"/>
              <a:t>Dos palabras</a:t>
            </a:r>
          </a:p>
        </p:txBody>
      </p:sp>
      <p:sp>
        <p:nvSpPr>
          <p:cNvPr id="3" name="Marcador de contenido 2">
            <a:extLst>
              <a:ext uri="{FF2B5EF4-FFF2-40B4-BE49-F238E27FC236}">
                <a16:creationId xmlns:a16="http://schemas.microsoft.com/office/drawing/2014/main" id="{3409B389-E6BA-4FC5-B0AF-487CFEA8F12B}"/>
              </a:ext>
            </a:extLst>
          </p:cNvPr>
          <p:cNvSpPr>
            <a:spLocks noGrp="1"/>
          </p:cNvSpPr>
          <p:nvPr>
            <p:ph idx="1"/>
          </p:nvPr>
        </p:nvSpPr>
        <p:spPr>
          <a:xfrm>
            <a:off x="628650" y="1825625"/>
            <a:ext cx="7886700" cy="1603375"/>
          </a:xfrm>
        </p:spPr>
        <p:txBody>
          <a:bodyPr>
            <a:normAutofit lnSpcReduction="10000"/>
          </a:bodyPr>
          <a:lstStyle/>
          <a:p>
            <a:pPr marL="0" indent="0">
              <a:buNone/>
            </a:pPr>
            <a:r>
              <a:rPr lang="es-ES" sz="11500" dirty="0">
                <a:solidFill>
                  <a:srgbClr val="FF0000"/>
                </a:solidFill>
              </a:rPr>
              <a:t>ROCA - VIDA</a:t>
            </a:r>
          </a:p>
        </p:txBody>
      </p:sp>
      <p:sp>
        <p:nvSpPr>
          <p:cNvPr id="4" name="Forma libre: forma 3">
            <a:extLst>
              <a:ext uri="{FF2B5EF4-FFF2-40B4-BE49-F238E27FC236}">
                <a16:creationId xmlns:a16="http://schemas.microsoft.com/office/drawing/2014/main" id="{C7E5C424-0547-4CB8-8F13-B245AFAAA6E6}"/>
              </a:ext>
            </a:extLst>
          </p:cNvPr>
          <p:cNvSpPr/>
          <p:nvPr/>
        </p:nvSpPr>
        <p:spPr>
          <a:xfrm>
            <a:off x="3291840" y="3031871"/>
            <a:ext cx="2560320" cy="1064129"/>
          </a:xfrm>
          <a:custGeom>
            <a:avLst/>
            <a:gdLst>
              <a:gd name="connsiteX0" fmla="*/ 0 w 2560320"/>
              <a:gd name="connsiteY0" fmla="*/ 49876 h 1064129"/>
              <a:gd name="connsiteX1" fmla="*/ 1014153 w 2560320"/>
              <a:gd name="connsiteY1" fmla="*/ 1064029 h 1064129"/>
              <a:gd name="connsiteX2" fmla="*/ 2560320 w 2560320"/>
              <a:gd name="connsiteY2" fmla="*/ 0 h 1064129"/>
              <a:gd name="connsiteX3" fmla="*/ 2560320 w 2560320"/>
              <a:gd name="connsiteY3" fmla="*/ 0 h 1064129"/>
            </a:gdLst>
            <a:ahLst/>
            <a:cxnLst>
              <a:cxn ang="0">
                <a:pos x="connsiteX0" y="connsiteY0"/>
              </a:cxn>
              <a:cxn ang="0">
                <a:pos x="connsiteX1" y="connsiteY1"/>
              </a:cxn>
              <a:cxn ang="0">
                <a:pos x="connsiteX2" y="connsiteY2"/>
              </a:cxn>
              <a:cxn ang="0">
                <a:pos x="connsiteX3" y="connsiteY3"/>
              </a:cxn>
            </a:cxnLst>
            <a:rect l="l" t="t" r="r" b="b"/>
            <a:pathLst>
              <a:path w="2560320" h="1064129">
                <a:moveTo>
                  <a:pt x="0" y="49876"/>
                </a:moveTo>
                <a:cubicBezTo>
                  <a:pt x="293716" y="561109"/>
                  <a:pt x="587433" y="1072342"/>
                  <a:pt x="1014153" y="1064029"/>
                </a:cubicBezTo>
                <a:cubicBezTo>
                  <a:pt x="1440873" y="1055716"/>
                  <a:pt x="2560320" y="0"/>
                  <a:pt x="2560320" y="0"/>
                </a:cubicBezTo>
                <a:lnTo>
                  <a:pt x="2560320" y="0"/>
                </a:ln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7CFA6F29-2888-4C97-AE43-BFEE6C68D1BD}"/>
              </a:ext>
            </a:extLst>
          </p:cNvPr>
          <p:cNvSpPr txBox="1"/>
          <p:nvPr/>
        </p:nvSpPr>
        <p:spPr>
          <a:xfrm>
            <a:off x="829714" y="3031871"/>
            <a:ext cx="2261062" cy="646331"/>
          </a:xfrm>
          <a:prstGeom prst="rect">
            <a:avLst/>
          </a:prstGeom>
          <a:noFill/>
        </p:spPr>
        <p:txBody>
          <a:bodyPr wrap="square" rtlCol="0">
            <a:spAutoFit/>
          </a:bodyPr>
          <a:lstStyle/>
          <a:p>
            <a:r>
              <a:rPr lang="es-ES" sz="3600" b="1" dirty="0">
                <a:solidFill>
                  <a:srgbClr val="C00000"/>
                </a:solidFill>
              </a:rPr>
              <a:t>FIN</a:t>
            </a:r>
            <a:endParaRPr lang="es-ES" b="1" dirty="0">
              <a:solidFill>
                <a:srgbClr val="C00000"/>
              </a:solidFill>
            </a:endParaRPr>
          </a:p>
        </p:txBody>
      </p:sp>
      <p:sp>
        <p:nvSpPr>
          <p:cNvPr id="6" name="CuadroTexto 5">
            <a:extLst>
              <a:ext uri="{FF2B5EF4-FFF2-40B4-BE49-F238E27FC236}">
                <a16:creationId xmlns:a16="http://schemas.microsoft.com/office/drawing/2014/main" id="{B9653FB7-8835-4C1A-BADC-3B9EFB23C589}"/>
              </a:ext>
            </a:extLst>
          </p:cNvPr>
          <p:cNvSpPr txBox="1"/>
          <p:nvPr/>
        </p:nvSpPr>
        <p:spPr>
          <a:xfrm>
            <a:off x="829714" y="3449669"/>
            <a:ext cx="2462126" cy="646331"/>
          </a:xfrm>
          <a:prstGeom prst="rect">
            <a:avLst/>
          </a:prstGeom>
          <a:noFill/>
        </p:spPr>
        <p:txBody>
          <a:bodyPr wrap="square" rtlCol="0">
            <a:spAutoFit/>
          </a:bodyPr>
          <a:lstStyle/>
          <a:p>
            <a:r>
              <a:rPr lang="es-ES" sz="3600" b="1" dirty="0">
                <a:solidFill>
                  <a:srgbClr val="C00000"/>
                </a:solidFill>
              </a:rPr>
              <a:t>DIFICULTAD</a:t>
            </a:r>
            <a:endParaRPr lang="es-ES" b="1" dirty="0">
              <a:solidFill>
                <a:srgbClr val="C00000"/>
              </a:solidFill>
            </a:endParaRPr>
          </a:p>
        </p:txBody>
      </p:sp>
      <p:sp>
        <p:nvSpPr>
          <p:cNvPr id="7" name="CuadroTexto 6">
            <a:extLst>
              <a:ext uri="{FF2B5EF4-FFF2-40B4-BE49-F238E27FC236}">
                <a16:creationId xmlns:a16="http://schemas.microsoft.com/office/drawing/2014/main" id="{BC9E8AFA-926C-4ED3-B4C6-C731951F7E28}"/>
              </a:ext>
            </a:extLst>
          </p:cNvPr>
          <p:cNvSpPr txBox="1"/>
          <p:nvPr/>
        </p:nvSpPr>
        <p:spPr>
          <a:xfrm>
            <a:off x="829714" y="3940767"/>
            <a:ext cx="2560320" cy="646331"/>
          </a:xfrm>
          <a:prstGeom prst="rect">
            <a:avLst/>
          </a:prstGeom>
          <a:noFill/>
        </p:spPr>
        <p:txBody>
          <a:bodyPr wrap="square" rtlCol="0">
            <a:spAutoFit/>
          </a:bodyPr>
          <a:lstStyle/>
          <a:p>
            <a:r>
              <a:rPr lang="es-ES" sz="3600" b="1" dirty="0">
                <a:solidFill>
                  <a:srgbClr val="C00000"/>
                </a:solidFill>
              </a:rPr>
              <a:t>OSCURIDAD</a:t>
            </a:r>
            <a:endParaRPr lang="es-ES" b="1" dirty="0">
              <a:solidFill>
                <a:srgbClr val="C00000"/>
              </a:solidFill>
            </a:endParaRPr>
          </a:p>
        </p:txBody>
      </p:sp>
      <p:sp>
        <p:nvSpPr>
          <p:cNvPr id="8" name="CuadroTexto 7">
            <a:extLst>
              <a:ext uri="{FF2B5EF4-FFF2-40B4-BE49-F238E27FC236}">
                <a16:creationId xmlns:a16="http://schemas.microsoft.com/office/drawing/2014/main" id="{116B2A8D-3BE6-47C1-80B8-1E7174BFD7ED}"/>
              </a:ext>
            </a:extLst>
          </p:cNvPr>
          <p:cNvSpPr txBox="1"/>
          <p:nvPr/>
        </p:nvSpPr>
        <p:spPr>
          <a:xfrm>
            <a:off x="829714" y="4431865"/>
            <a:ext cx="2560320" cy="646331"/>
          </a:xfrm>
          <a:prstGeom prst="rect">
            <a:avLst/>
          </a:prstGeom>
          <a:noFill/>
        </p:spPr>
        <p:txBody>
          <a:bodyPr wrap="square" rtlCol="0">
            <a:spAutoFit/>
          </a:bodyPr>
          <a:lstStyle/>
          <a:p>
            <a:r>
              <a:rPr lang="es-ES" sz="3600" b="1" dirty="0">
                <a:solidFill>
                  <a:srgbClr val="C00000"/>
                </a:solidFill>
              </a:rPr>
              <a:t>TRISTEZA</a:t>
            </a:r>
            <a:endParaRPr lang="es-ES" b="1" dirty="0">
              <a:solidFill>
                <a:srgbClr val="C00000"/>
              </a:solidFill>
            </a:endParaRPr>
          </a:p>
        </p:txBody>
      </p:sp>
      <p:sp>
        <p:nvSpPr>
          <p:cNvPr id="9" name="CuadroTexto 8">
            <a:extLst>
              <a:ext uri="{FF2B5EF4-FFF2-40B4-BE49-F238E27FC236}">
                <a16:creationId xmlns:a16="http://schemas.microsoft.com/office/drawing/2014/main" id="{7C57C3B0-CB67-4844-948E-3C2892A1F428}"/>
              </a:ext>
            </a:extLst>
          </p:cNvPr>
          <p:cNvSpPr txBox="1"/>
          <p:nvPr/>
        </p:nvSpPr>
        <p:spPr>
          <a:xfrm>
            <a:off x="829714" y="4884448"/>
            <a:ext cx="2560320" cy="646331"/>
          </a:xfrm>
          <a:prstGeom prst="rect">
            <a:avLst/>
          </a:prstGeom>
          <a:noFill/>
        </p:spPr>
        <p:txBody>
          <a:bodyPr wrap="square" rtlCol="0">
            <a:spAutoFit/>
          </a:bodyPr>
          <a:lstStyle/>
          <a:p>
            <a:r>
              <a:rPr lang="es-ES" sz="3600" b="1" dirty="0">
                <a:solidFill>
                  <a:srgbClr val="C00000"/>
                </a:solidFill>
              </a:rPr>
              <a:t>DUDA</a:t>
            </a:r>
            <a:endParaRPr lang="es-ES" b="1" dirty="0">
              <a:solidFill>
                <a:srgbClr val="C00000"/>
              </a:solidFill>
            </a:endParaRPr>
          </a:p>
        </p:txBody>
      </p:sp>
      <p:sp>
        <p:nvSpPr>
          <p:cNvPr id="10" name="CuadroTexto 9">
            <a:extLst>
              <a:ext uri="{FF2B5EF4-FFF2-40B4-BE49-F238E27FC236}">
                <a16:creationId xmlns:a16="http://schemas.microsoft.com/office/drawing/2014/main" id="{4BDBEE38-4C0B-47E4-8B9D-7F125603980D}"/>
              </a:ext>
            </a:extLst>
          </p:cNvPr>
          <p:cNvSpPr txBox="1"/>
          <p:nvPr/>
        </p:nvSpPr>
        <p:spPr>
          <a:xfrm>
            <a:off x="829714" y="5414061"/>
            <a:ext cx="3442248" cy="646331"/>
          </a:xfrm>
          <a:prstGeom prst="rect">
            <a:avLst/>
          </a:prstGeom>
          <a:noFill/>
        </p:spPr>
        <p:txBody>
          <a:bodyPr wrap="square" rtlCol="0">
            <a:spAutoFit/>
          </a:bodyPr>
          <a:lstStyle/>
          <a:p>
            <a:r>
              <a:rPr lang="es-ES" sz="3600" b="1" dirty="0">
                <a:solidFill>
                  <a:srgbClr val="C00000"/>
                </a:solidFill>
              </a:rPr>
              <a:t>TODO SE ACABÓ</a:t>
            </a:r>
            <a:endParaRPr lang="es-ES" b="1" dirty="0">
              <a:solidFill>
                <a:srgbClr val="C00000"/>
              </a:solidFill>
            </a:endParaRPr>
          </a:p>
        </p:txBody>
      </p:sp>
      <p:sp>
        <p:nvSpPr>
          <p:cNvPr id="11" name="CuadroTexto 10">
            <a:extLst>
              <a:ext uri="{FF2B5EF4-FFF2-40B4-BE49-F238E27FC236}">
                <a16:creationId xmlns:a16="http://schemas.microsoft.com/office/drawing/2014/main" id="{A0CBA890-4509-43A5-B981-7613581C8708}"/>
              </a:ext>
            </a:extLst>
          </p:cNvPr>
          <p:cNvSpPr txBox="1"/>
          <p:nvPr/>
        </p:nvSpPr>
        <p:spPr>
          <a:xfrm>
            <a:off x="829714" y="5905159"/>
            <a:ext cx="4042326" cy="646331"/>
          </a:xfrm>
          <a:prstGeom prst="rect">
            <a:avLst/>
          </a:prstGeom>
          <a:noFill/>
        </p:spPr>
        <p:txBody>
          <a:bodyPr wrap="square" rtlCol="0">
            <a:spAutoFit/>
          </a:bodyPr>
          <a:lstStyle/>
          <a:p>
            <a:r>
              <a:rPr lang="es-ES" sz="3600" b="1" dirty="0">
                <a:solidFill>
                  <a:srgbClr val="C00000"/>
                </a:solidFill>
              </a:rPr>
              <a:t>………. (pon tu roca)</a:t>
            </a:r>
            <a:endParaRPr lang="es-ES" b="1" dirty="0">
              <a:solidFill>
                <a:srgbClr val="C00000"/>
              </a:solidFill>
            </a:endParaRPr>
          </a:p>
        </p:txBody>
      </p:sp>
      <p:sp>
        <p:nvSpPr>
          <p:cNvPr id="12" name="CuadroTexto 11">
            <a:extLst>
              <a:ext uri="{FF2B5EF4-FFF2-40B4-BE49-F238E27FC236}">
                <a16:creationId xmlns:a16="http://schemas.microsoft.com/office/drawing/2014/main" id="{B683E7E2-1C95-45D1-A655-A184415D0B80}"/>
              </a:ext>
            </a:extLst>
          </p:cNvPr>
          <p:cNvSpPr txBox="1"/>
          <p:nvPr/>
        </p:nvSpPr>
        <p:spPr>
          <a:xfrm>
            <a:off x="7101797" y="3493536"/>
            <a:ext cx="1645920" cy="369332"/>
          </a:xfrm>
          <a:prstGeom prst="rect">
            <a:avLst/>
          </a:prstGeom>
          <a:noFill/>
        </p:spPr>
        <p:txBody>
          <a:bodyPr wrap="square" rtlCol="0">
            <a:spAutoFit/>
          </a:bodyPr>
          <a:lstStyle/>
          <a:p>
            <a:r>
              <a:rPr lang="es-ES" dirty="0"/>
              <a:t>(1Pedro 2:1-8)</a:t>
            </a:r>
          </a:p>
        </p:txBody>
      </p:sp>
      <p:sp>
        <p:nvSpPr>
          <p:cNvPr id="13" name="CuadroTexto 12">
            <a:extLst>
              <a:ext uri="{FF2B5EF4-FFF2-40B4-BE49-F238E27FC236}">
                <a16:creationId xmlns:a16="http://schemas.microsoft.com/office/drawing/2014/main" id="{FDC41898-8EB1-45D4-A668-2A59FF5651A4}"/>
              </a:ext>
            </a:extLst>
          </p:cNvPr>
          <p:cNvSpPr txBox="1"/>
          <p:nvPr/>
        </p:nvSpPr>
        <p:spPr>
          <a:xfrm>
            <a:off x="5462631" y="3757734"/>
            <a:ext cx="3442248" cy="646331"/>
          </a:xfrm>
          <a:prstGeom prst="rect">
            <a:avLst/>
          </a:prstGeom>
          <a:noFill/>
        </p:spPr>
        <p:txBody>
          <a:bodyPr wrap="square" rtlCol="0">
            <a:spAutoFit/>
          </a:bodyPr>
          <a:lstStyle/>
          <a:p>
            <a:r>
              <a:rPr lang="es-ES" sz="3600" b="1" dirty="0">
                <a:solidFill>
                  <a:srgbClr val="C00000"/>
                </a:solidFill>
              </a:rPr>
              <a:t>Él, PIEDRA VIVA</a:t>
            </a:r>
            <a:endParaRPr lang="es-ES" b="1" dirty="0">
              <a:solidFill>
                <a:srgbClr val="C00000"/>
              </a:solidFill>
            </a:endParaRPr>
          </a:p>
        </p:txBody>
      </p:sp>
      <p:sp>
        <p:nvSpPr>
          <p:cNvPr id="14" name="CuadroTexto 13">
            <a:extLst>
              <a:ext uri="{FF2B5EF4-FFF2-40B4-BE49-F238E27FC236}">
                <a16:creationId xmlns:a16="http://schemas.microsoft.com/office/drawing/2014/main" id="{0F488617-2A50-4FE9-B79E-6E0DF7CFBCDF}"/>
              </a:ext>
            </a:extLst>
          </p:cNvPr>
          <p:cNvSpPr txBox="1"/>
          <p:nvPr/>
        </p:nvSpPr>
        <p:spPr>
          <a:xfrm>
            <a:off x="5107914" y="4213732"/>
            <a:ext cx="3442248" cy="1200329"/>
          </a:xfrm>
          <a:prstGeom prst="rect">
            <a:avLst/>
          </a:prstGeom>
          <a:noFill/>
        </p:spPr>
        <p:txBody>
          <a:bodyPr wrap="square" rtlCol="0">
            <a:spAutoFit/>
          </a:bodyPr>
          <a:lstStyle/>
          <a:p>
            <a:pPr algn="r"/>
            <a:r>
              <a:rPr lang="es-ES" sz="3600" b="1" dirty="0">
                <a:solidFill>
                  <a:srgbClr val="C00000"/>
                </a:solidFill>
              </a:rPr>
              <a:t>Nosotros: PIEDRAS VIVAS</a:t>
            </a:r>
            <a:endParaRPr lang="es-ES" b="1" dirty="0">
              <a:solidFill>
                <a:srgbClr val="C00000"/>
              </a:solidFill>
            </a:endParaRPr>
          </a:p>
        </p:txBody>
      </p:sp>
      <p:sp>
        <p:nvSpPr>
          <p:cNvPr id="16" name="CuadroTexto 15">
            <a:extLst>
              <a:ext uri="{FF2B5EF4-FFF2-40B4-BE49-F238E27FC236}">
                <a16:creationId xmlns:a16="http://schemas.microsoft.com/office/drawing/2014/main" id="{DAF74EE4-5326-4371-86A0-D281BD6C8B67}"/>
              </a:ext>
            </a:extLst>
          </p:cNvPr>
          <p:cNvSpPr txBox="1"/>
          <p:nvPr/>
        </p:nvSpPr>
        <p:spPr>
          <a:xfrm>
            <a:off x="5703248" y="6106558"/>
            <a:ext cx="2251580" cy="369332"/>
          </a:xfrm>
          <a:prstGeom prst="rect">
            <a:avLst/>
          </a:prstGeom>
          <a:noFill/>
        </p:spPr>
        <p:txBody>
          <a:bodyPr wrap="square" rtlCol="0">
            <a:spAutoFit/>
          </a:bodyPr>
          <a:lstStyle/>
          <a:p>
            <a:r>
              <a:rPr lang="es-ES" dirty="0"/>
              <a:t>PROPÓSITO</a:t>
            </a:r>
          </a:p>
        </p:txBody>
      </p:sp>
      <p:sp>
        <p:nvSpPr>
          <p:cNvPr id="17" name="CuadroTexto 16">
            <a:extLst>
              <a:ext uri="{FF2B5EF4-FFF2-40B4-BE49-F238E27FC236}">
                <a16:creationId xmlns:a16="http://schemas.microsoft.com/office/drawing/2014/main" id="{6FF35B2D-CB23-4251-8C8A-BAF9549BBCC1}"/>
              </a:ext>
            </a:extLst>
          </p:cNvPr>
          <p:cNvSpPr txBox="1"/>
          <p:nvPr/>
        </p:nvSpPr>
        <p:spPr>
          <a:xfrm>
            <a:off x="7183755" y="6182158"/>
            <a:ext cx="1721124" cy="369332"/>
          </a:xfrm>
          <a:prstGeom prst="rect">
            <a:avLst/>
          </a:prstGeom>
          <a:noFill/>
        </p:spPr>
        <p:txBody>
          <a:bodyPr wrap="square" rtlCol="0">
            <a:spAutoFit/>
          </a:bodyPr>
          <a:lstStyle/>
          <a:p>
            <a:r>
              <a:rPr lang="es-ES" dirty="0"/>
              <a:t>ACEPTADOS</a:t>
            </a:r>
          </a:p>
        </p:txBody>
      </p:sp>
      <p:sp>
        <p:nvSpPr>
          <p:cNvPr id="18" name="CuadroTexto 17">
            <a:extLst>
              <a:ext uri="{FF2B5EF4-FFF2-40B4-BE49-F238E27FC236}">
                <a16:creationId xmlns:a16="http://schemas.microsoft.com/office/drawing/2014/main" id="{85EEE29D-A2D7-4636-841E-F4EEF3E10761}"/>
              </a:ext>
            </a:extLst>
          </p:cNvPr>
          <p:cNvSpPr txBox="1"/>
          <p:nvPr/>
        </p:nvSpPr>
        <p:spPr>
          <a:xfrm>
            <a:off x="4617914" y="396083"/>
            <a:ext cx="3941013" cy="923330"/>
          </a:xfrm>
          <a:prstGeom prst="rect">
            <a:avLst/>
          </a:prstGeom>
          <a:noFill/>
          <a:ln w="9525">
            <a:solidFill>
              <a:schemeClr val="tx1"/>
            </a:solidFill>
          </a:ln>
        </p:spPr>
        <p:txBody>
          <a:bodyPr wrap="square" rtlCol="0">
            <a:spAutoFit/>
          </a:bodyPr>
          <a:lstStyle/>
          <a:p>
            <a:r>
              <a:rPr lang="es-ES" dirty="0"/>
              <a:t>Mas Jehová me ha </a:t>
            </a:r>
            <a:r>
              <a:rPr lang="es-ES" b="1" dirty="0"/>
              <a:t>sido por refugio</a:t>
            </a:r>
            <a:r>
              <a:rPr lang="es-ES" dirty="0"/>
              <a:t>, </a:t>
            </a:r>
          </a:p>
          <a:p>
            <a:r>
              <a:rPr lang="es-ES" dirty="0"/>
              <a:t> Y </a:t>
            </a:r>
            <a:r>
              <a:rPr lang="es-ES" b="1" dirty="0"/>
              <a:t>mi Dios por roca </a:t>
            </a:r>
            <a:r>
              <a:rPr lang="es-ES" dirty="0"/>
              <a:t>de mi confianza. </a:t>
            </a:r>
          </a:p>
          <a:p>
            <a:r>
              <a:rPr lang="es-ES" dirty="0"/>
              <a:t>(Sal 94:22)</a:t>
            </a:r>
          </a:p>
        </p:txBody>
      </p:sp>
      <p:cxnSp>
        <p:nvCxnSpPr>
          <p:cNvPr id="20" name="Conector recto de flecha 19">
            <a:extLst>
              <a:ext uri="{FF2B5EF4-FFF2-40B4-BE49-F238E27FC236}">
                <a16:creationId xmlns:a16="http://schemas.microsoft.com/office/drawing/2014/main" id="{5D3518D9-188B-458E-94E2-09939AC248E7}"/>
              </a:ext>
            </a:extLst>
          </p:cNvPr>
          <p:cNvCxnSpPr/>
          <p:nvPr/>
        </p:nvCxnSpPr>
        <p:spPr>
          <a:xfrm flipV="1">
            <a:off x="3807229" y="1443939"/>
            <a:ext cx="764771" cy="444115"/>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Conector recto de flecha 21">
            <a:extLst>
              <a:ext uri="{FF2B5EF4-FFF2-40B4-BE49-F238E27FC236}">
                <a16:creationId xmlns:a16="http://schemas.microsoft.com/office/drawing/2014/main" id="{19BA2069-E661-476D-BF8F-9B29FFFC33A5}"/>
              </a:ext>
            </a:extLst>
          </p:cNvPr>
          <p:cNvCxnSpPr/>
          <p:nvPr/>
        </p:nvCxnSpPr>
        <p:spPr>
          <a:xfrm flipH="1">
            <a:off x="5968538" y="5240863"/>
            <a:ext cx="133004" cy="32316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Conector recto de flecha 22">
            <a:extLst>
              <a:ext uri="{FF2B5EF4-FFF2-40B4-BE49-F238E27FC236}">
                <a16:creationId xmlns:a16="http://schemas.microsoft.com/office/drawing/2014/main" id="{21394FEA-97DE-4498-986C-66F5FD86C5A2}"/>
              </a:ext>
            </a:extLst>
          </p:cNvPr>
          <p:cNvCxnSpPr>
            <a:cxnSpLocks/>
          </p:cNvCxnSpPr>
          <p:nvPr/>
        </p:nvCxnSpPr>
        <p:spPr>
          <a:xfrm flipH="1">
            <a:off x="6588420" y="5295649"/>
            <a:ext cx="235096" cy="81090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Conector recto de flecha 24">
            <a:extLst>
              <a:ext uri="{FF2B5EF4-FFF2-40B4-BE49-F238E27FC236}">
                <a16:creationId xmlns:a16="http://schemas.microsoft.com/office/drawing/2014/main" id="{3EBF60AD-C515-4223-A3D9-2639F868C4BB}"/>
              </a:ext>
            </a:extLst>
          </p:cNvPr>
          <p:cNvCxnSpPr>
            <a:cxnSpLocks/>
          </p:cNvCxnSpPr>
          <p:nvPr/>
        </p:nvCxnSpPr>
        <p:spPr>
          <a:xfrm>
            <a:off x="7582048" y="5295649"/>
            <a:ext cx="372780" cy="88650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CuadroTexto 14">
            <a:extLst>
              <a:ext uri="{FF2B5EF4-FFF2-40B4-BE49-F238E27FC236}">
                <a16:creationId xmlns:a16="http://schemas.microsoft.com/office/drawing/2014/main" id="{934A54CC-2F7B-40D1-A53B-2531D5230BC6}"/>
              </a:ext>
            </a:extLst>
          </p:cNvPr>
          <p:cNvSpPr txBox="1"/>
          <p:nvPr/>
        </p:nvSpPr>
        <p:spPr>
          <a:xfrm>
            <a:off x="5107914" y="5508506"/>
            <a:ext cx="2251580" cy="369332"/>
          </a:xfrm>
          <a:prstGeom prst="rect">
            <a:avLst/>
          </a:prstGeom>
          <a:solidFill>
            <a:schemeClr val="bg1"/>
          </a:solidFill>
        </p:spPr>
        <p:txBody>
          <a:bodyPr wrap="square" rtlCol="0">
            <a:spAutoFit/>
          </a:bodyPr>
          <a:lstStyle/>
          <a:p>
            <a:r>
              <a:rPr lang="es-ES" dirty="0"/>
              <a:t>ESPERANZA (SEGURA)</a:t>
            </a:r>
          </a:p>
        </p:txBody>
      </p:sp>
      <p:sp>
        <p:nvSpPr>
          <p:cNvPr id="29" name="CuadroTexto 28">
            <a:extLst>
              <a:ext uri="{FF2B5EF4-FFF2-40B4-BE49-F238E27FC236}">
                <a16:creationId xmlns:a16="http://schemas.microsoft.com/office/drawing/2014/main" id="{7C7E34E7-1EFA-406D-A1D9-148BF7D6FCB7}"/>
              </a:ext>
            </a:extLst>
          </p:cNvPr>
          <p:cNvSpPr txBox="1"/>
          <p:nvPr/>
        </p:nvSpPr>
        <p:spPr>
          <a:xfrm>
            <a:off x="8096596" y="5240863"/>
            <a:ext cx="808283" cy="276999"/>
          </a:xfrm>
          <a:prstGeom prst="rect">
            <a:avLst/>
          </a:prstGeom>
          <a:noFill/>
        </p:spPr>
        <p:txBody>
          <a:bodyPr wrap="square" rtlCol="0">
            <a:spAutoFit/>
          </a:bodyPr>
          <a:lstStyle/>
          <a:p>
            <a:r>
              <a:rPr lang="es-ES" sz="1200" dirty="0"/>
              <a:t>1Ped. 2:5</a:t>
            </a:r>
          </a:p>
        </p:txBody>
      </p:sp>
    </p:spTree>
    <p:extLst>
      <p:ext uri="{BB962C8B-B14F-4D97-AF65-F5344CB8AC3E}">
        <p14:creationId xmlns:p14="http://schemas.microsoft.com/office/powerpoint/2010/main" val="275867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3" grpId="0"/>
      <p:bldP spid="14" grpId="0"/>
      <p:bldP spid="16" grpId="0"/>
      <p:bldP spid="17" grpId="0"/>
      <p:bldP spid="18" grpId="0" animBg="1"/>
      <p:bldP spid="1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79291F-7DEF-440B-9DFE-52AE6A41AC18}"/>
              </a:ext>
            </a:extLst>
          </p:cNvPr>
          <p:cNvSpPr>
            <a:spLocks noGrp="1"/>
          </p:cNvSpPr>
          <p:nvPr>
            <p:ph type="title"/>
          </p:nvPr>
        </p:nvSpPr>
        <p:spPr/>
        <p:txBody>
          <a:bodyPr/>
          <a:lstStyle/>
          <a:p>
            <a:r>
              <a:rPr lang="es-ES" dirty="0"/>
              <a:t>1Pedro 1:13- 2:4</a:t>
            </a:r>
          </a:p>
        </p:txBody>
      </p:sp>
      <p:sp>
        <p:nvSpPr>
          <p:cNvPr id="3" name="Marcador de contenido 2">
            <a:extLst>
              <a:ext uri="{FF2B5EF4-FFF2-40B4-BE49-F238E27FC236}">
                <a16:creationId xmlns:a16="http://schemas.microsoft.com/office/drawing/2014/main" id="{7352A35A-6752-48A9-936D-E5C1882D94ED}"/>
              </a:ext>
            </a:extLst>
          </p:cNvPr>
          <p:cNvSpPr>
            <a:spLocks noGrp="1"/>
          </p:cNvSpPr>
          <p:nvPr>
            <p:ph idx="1"/>
          </p:nvPr>
        </p:nvSpPr>
        <p:spPr>
          <a:xfrm>
            <a:off x="628650" y="1825625"/>
            <a:ext cx="7886700" cy="1325563"/>
          </a:xfrm>
        </p:spPr>
        <p:txBody>
          <a:bodyPr/>
          <a:lstStyle/>
          <a:p>
            <a:pPr marL="0" indent="0">
              <a:buNone/>
            </a:pPr>
            <a:r>
              <a:rPr lang="es-ES" dirty="0"/>
              <a:t>..y mediante el cual creéis en Dios, quien </a:t>
            </a:r>
            <a:r>
              <a:rPr lang="es-ES" b="1" dirty="0"/>
              <a:t>le resucitó de los muertos</a:t>
            </a:r>
            <a:r>
              <a:rPr lang="es-ES" dirty="0"/>
              <a:t> y le ha dado gloria, para que vuestra fe y esperanza sean en Dios. (1Pe 1:21)</a:t>
            </a:r>
          </a:p>
        </p:txBody>
      </p:sp>
      <p:sp>
        <p:nvSpPr>
          <p:cNvPr id="4" name="CuadroTexto 3">
            <a:extLst>
              <a:ext uri="{FF2B5EF4-FFF2-40B4-BE49-F238E27FC236}">
                <a16:creationId xmlns:a16="http://schemas.microsoft.com/office/drawing/2014/main" id="{93B2F56E-51F1-469A-BB9E-0A3C03762E4B}"/>
              </a:ext>
            </a:extLst>
          </p:cNvPr>
          <p:cNvSpPr txBox="1"/>
          <p:nvPr/>
        </p:nvSpPr>
        <p:spPr>
          <a:xfrm>
            <a:off x="748145" y="3724102"/>
            <a:ext cx="2227811" cy="369332"/>
          </a:xfrm>
          <a:prstGeom prst="rect">
            <a:avLst/>
          </a:prstGeom>
          <a:noFill/>
          <a:ln w="9525">
            <a:solidFill>
              <a:schemeClr val="tx1"/>
            </a:solidFill>
          </a:ln>
        </p:spPr>
        <p:txBody>
          <a:bodyPr wrap="square" rtlCol="0">
            <a:spAutoFit/>
          </a:bodyPr>
          <a:lstStyle/>
          <a:p>
            <a:r>
              <a:rPr lang="es-ES" dirty="0"/>
              <a:t>Linaje escogido (2:9)</a:t>
            </a:r>
          </a:p>
        </p:txBody>
      </p:sp>
      <p:sp>
        <p:nvSpPr>
          <p:cNvPr id="5" name="CuadroTexto 4">
            <a:extLst>
              <a:ext uri="{FF2B5EF4-FFF2-40B4-BE49-F238E27FC236}">
                <a16:creationId xmlns:a16="http://schemas.microsoft.com/office/drawing/2014/main" id="{805150B2-31C8-4A36-84BF-656785556D98}"/>
              </a:ext>
            </a:extLst>
          </p:cNvPr>
          <p:cNvSpPr txBox="1"/>
          <p:nvPr/>
        </p:nvSpPr>
        <p:spPr>
          <a:xfrm>
            <a:off x="5552902" y="3724102"/>
            <a:ext cx="2626822" cy="923330"/>
          </a:xfrm>
          <a:prstGeom prst="rect">
            <a:avLst/>
          </a:prstGeom>
          <a:noFill/>
          <a:ln w="9525">
            <a:solidFill>
              <a:schemeClr val="tx1"/>
            </a:solidFill>
          </a:ln>
        </p:spPr>
        <p:txBody>
          <a:bodyPr wrap="square" rtlCol="0">
            <a:spAutoFit/>
          </a:bodyPr>
          <a:lstStyle/>
          <a:p>
            <a:r>
              <a:rPr lang="es-ES" dirty="0"/>
              <a:t>La palabra de Dios vive y permanece para SIEMPRE (1:13;25)</a:t>
            </a:r>
          </a:p>
        </p:txBody>
      </p:sp>
      <p:pic>
        <p:nvPicPr>
          <p:cNvPr id="6" name="Imagen 5">
            <a:extLst>
              <a:ext uri="{FF2B5EF4-FFF2-40B4-BE49-F238E27FC236}">
                <a16:creationId xmlns:a16="http://schemas.microsoft.com/office/drawing/2014/main" id="{718C8836-D0F7-43AB-AE3D-5AB88C578D64}"/>
              </a:ext>
            </a:extLst>
          </p:cNvPr>
          <p:cNvPicPr>
            <a:picLocks noChangeAspect="1"/>
          </p:cNvPicPr>
          <p:nvPr/>
        </p:nvPicPr>
        <p:blipFill>
          <a:blip r:embed="rId2"/>
          <a:stretch>
            <a:fillRect/>
          </a:stretch>
        </p:blipFill>
        <p:spPr>
          <a:xfrm>
            <a:off x="1909850" y="2082339"/>
            <a:ext cx="4576156" cy="4576156"/>
          </a:xfrm>
          <a:prstGeom prst="rect">
            <a:avLst/>
          </a:prstGeom>
        </p:spPr>
      </p:pic>
    </p:spTree>
    <p:extLst>
      <p:ext uri="{BB962C8B-B14F-4D97-AF65-F5344CB8AC3E}">
        <p14:creationId xmlns:p14="http://schemas.microsoft.com/office/powerpoint/2010/main" val="12914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E33DD-D2F4-44B0-A518-2DE7B34342F8}"/>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FECFC88-1B93-4914-B375-E322BD844369}"/>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1F520C76-0777-4266-9255-BA4956BACB3E}"/>
              </a:ext>
            </a:extLst>
          </p:cNvPr>
          <p:cNvPicPr>
            <a:picLocks noChangeAspect="1"/>
          </p:cNvPicPr>
          <p:nvPr/>
        </p:nvPicPr>
        <p:blipFill>
          <a:blip r:embed="rId3"/>
          <a:stretch>
            <a:fillRect/>
          </a:stretch>
        </p:blipFill>
        <p:spPr>
          <a:xfrm>
            <a:off x="162552" y="681037"/>
            <a:ext cx="8818896" cy="5470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uadroTexto 4">
            <a:extLst>
              <a:ext uri="{FF2B5EF4-FFF2-40B4-BE49-F238E27FC236}">
                <a16:creationId xmlns:a16="http://schemas.microsoft.com/office/drawing/2014/main" id="{2F6588B0-CAC9-4FCC-A1DE-B1F0F2AA1A74}"/>
              </a:ext>
            </a:extLst>
          </p:cNvPr>
          <p:cNvSpPr txBox="1"/>
          <p:nvPr/>
        </p:nvSpPr>
        <p:spPr>
          <a:xfrm>
            <a:off x="6035333" y="881149"/>
            <a:ext cx="2713066" cy="3416320"/>
          </a:xfrm>
          <a:prstGeom prst="rect">
            <a:avLst/>
          </a:prstGeom>
          <a:noFill/>
        </p:spPr>
        <p:txBody>
          <a:bodyPr wrap="square" rtlCol="0">
            <a:spAutoFit/>
          </a:bodyPr>
          <a:lstStyle/>
          <a:p>
            <a:pPr algn="r"/>
            <a:r>
              <a:rPr lang="es-ES" b="1" dirty="0">
                <a:solidFill>
                  <a:schemeClr val="bg1"/>
                </a:solidFill>
              </a:rPr>
              <a:t>Desesperanza</a:t>
            </a:r>
            <a:br>
              <a:rPr lang="es-ES" b="1" dirty="0">
                <a:solidFill>
                  <a:schemeClr val="bg1"/>
                </a:solidFill>
              </a:rPr>
            </a:br>
            <a:r>
              <a:rPr lang="es-ES" b="1" dirty="0">
                <a:solidFill>
                  <a:schemeClr val="bg1"/>
                </a:solidFill>
              </a:rPr>
              <a:t>Pasado</a:t>
            </a:r>
            <a:br>
              <a:rPr lang="es-ES" b="1" dirty="0">
                <a:solidFill>
                  <a:schemeClr val="bg1"/>
                </a:solidFill>
              </a:rPr>
            </a:br>
            <a:r>
              <a:rPr lang="es-ES" b="1" dirty="0">
                <a:solidFill>
                  <a:schemeClr val="bg1"/>
                </a:solidFill>
              </a:rPr>
              <a:t>Ataduras</a:t>
            </a:r>
            <a:br>
              <a:rPr lang="es-ES" b="1" dirty="0">
                <a:solidFill>
                  <a:schemeClr val="bg1"/>
                </a:solidFill>
              </a:rPr>
            </a:br>
            <a:r>
              <a:rPr lang="es-ES" b="1" dirty="0">
                <a:solidFill>
                  <a:schemeClr val="bg1"/>
                </a:solidFill>
              </a:rPr>
              <a:t>Dudas</a:t>
            </a:r>
            <a:br>
              <a:rPr lang="es-ES" b="1" dirty="0">
                <a:solidFill>
                  <a:schemeClr val="bg1"/>
                </a:solidFill>
              </a:rPr>
            </a:br>
            <a:r>
              <a:rPr lang="es-ES" b="1" dirty="0">
                <a:solidFill>
                  <a:schemeClr val="bg1"/>
                </a:solidFill>
              </a:rPr>
              <a:t>Derrotas</a:t>
            </a:r>
            <a:br>
              <a:rPr lang="es-ES" b="1" dirty="0">
                <a:solidFill>
                  <a:schemeClr val="bg1"/>
                </a:solidFill>
              </a:rPr>
            </a:br>
            <a:r>
              <a:rPr lang="es-ES" b="1" dirty="0">
                <a:solidFill>
                  <a:schemeClr val="bg1"/>
                </a:solidFill>
              </a:rPr>
              <a:t>Tu vida sin Cristo</a:t>
            </a:r>
            <a:br>
              <a:rPr lang="es-ES" b="1" dirty="0">
                <a:solidFill>
                  <a:schemeClr val="bg1"/>
                </a:solidFill>
              </a:rPr>
            </a:br>
            <a:r>
              <a:rPr lang="es-ES" b="1" dirty="0">
                <a:solidFill>
                  <a:schemeClr val="bg1"/>
                </a:solidFill>
              </a:rPr>
              <a:t>Engaño</a:t>
            </a:r>
            <a:br>
              <a:rPr lang="es-ES" b="1" dirty="0">
                <a:solidFill>
                  <a:schemeClr val="bg1"/>
                </a:solidFill>
              </a:rPr>
            </a:br>
            <a:r>
              <a:rPr lang="es-ES" b="1" dirty="0">
                <a:solidFill>
                  <a:schemeClr val="bg1"/>
                </a:solidFill>
              </a:rPr>
              <a:t>Hipocresía</a:t>
            </a:r>
            <a:br>
              <a:rPr lang="es-ES" b="1" dirty="0">
                <a:solidFill>
                  <a:schemeClr val="bg1"/>
                </a:solidFill>
              </a:rPr>
            </a:br>
            <a:r>
              <a:rPr lang="es-ES" b="1" dirty="0">
                <a:solidFill>
                  <a:schemeClr val="bg1"/>
                </a:solidFill>
              </a:rPr>
              <a:t>Envidias</a:t>
            </a:r>
            <a:br>
              <a:rPr lang="es-ES" b="1" dirty="0">
                <a:solidFill>
                  <a:schemeClr val="bg1"/>
                </a:solidFill>
              </a:rPr>
            </a:br>
            <a:r>
              <a:rPr lang="es-ES" b="1" dirty="0">
                <a:solidFill>
                  <a:schemeClr val="bg1"/>
                </a:solidFill>
              </a:rPr>
              <a:t>Chisme</a:t>
            </a:r>
          </a:p>
          <a:p>
            <a:pPr algn="r"/>
            <a:r>
              <a:rPr lang="es-ES" b="1" dirty="0">
                <a:solidFill>
                  <a:schemeClr val="bg1"/>
                </a:solidFill>
              </a:rPr>
              <a:t>Falta de perdón</a:t>
            </a:r>
            <a:br>
              <a:rPr lang="es-ES" b="1" dirty="0">
                <a:solidFill>
                  <a:schemeClr val="bg1"/>
                </a:solidFill>
              </a:rPr>
            </a:br>
            <a:r>
              <a:rPr lang="es-ES" b="1" dirty="0">
                <a:solidFill>
                  <a:schemeClr val="bg1"/>
                </a:solidFill>
              </a:rPr>
              <a:t>Orgullo</a:t>
            </a:r>
          </a:p>
        </p:txBody>
      </p:sp>
      <p:sp>
        <p:nvSpPr>
          <p:cNvPr id="6" name="CuadroTexto 5">
            <a:extLst>
              <a:ext uri="{FF2B5EF4-FFF2-40B4-BE49-F238E27FC236}">
                <a16:creationId xmlns:a16="http://schemas.microsoft.com/office/drawing/2014/main" id="{613719CA-298E-4960-B6A9-C78F97065C11}"/>
              </a:ext>
            </a:extLst>
          </p:cNvPr>
          <p:cNvSpPr txBox="1"/>
          <p:nvPr/>
        </p:nvSpPr>
        <p:spPr>
          <a:xfrm>
            <a:off x="1895005" y="1524439"/>
            <a:ext cx="1130239" cy="1477328"/>
          </a:xfrm>
          <a:prstGeom prst="rect">
            <a:avLst/>
          </a:prstGeom>
          <a:noFill/>
        </p:spPr>
        <p:txBody>
          <a:bodyPr wrap="square" rtlCol="0">
            <a:spAutoFit/>
          </a:bodyPr>
          <a:lstStyle/>
          <a:p>
            <a:pPr algn="ctr"/>
            <a:r>
              <a:rPr lang="es-ES" b="1" dirty="0"/>
              <a:t>NUEVA</a:t>
            </a:r>
          </a:p>
          <a:p>
            <a:pPr algn="ctr"/>
            <a:r>
              <a:rPr lang="es-ES" b="1" dirty="0"/>
              <a:t>VIDA</a:t>
            </a:r>
          </a:p>
          <a:p>
            <a:pPr algn="ctr"/>
            <a:r>
              <a:rPr lang="es-ES" b="1" dirty="0"/>
              <a:t>EN/CON</a:t>
            </a:r>
          </a:p>
          <a:p>
            <a:pPr algn="ctr"/>
            <a:r>
              <a:rPr lang="es-ES" b="1" dirty="0"/>
              <a:t>CRISTO</a:t>
            </a:r>
          </a:p>
          <a:p>
            <a:pPr algn="ctr"/>
            <a:r>
              <a:rPr lang="es-ES" b="1" dirty="0"/>
              <a:t>ETERNA</a:t>
            </a:r>
          </a:p>
        </p:txBody>
      </p:sp>
      <p:sp>
        <p:nvSpPr>
          <p:cNvPr id="7" name="Forma libre: forma 6">
            <a:extLst>
              <a:ext uri="{FF2B5EF4-FFF2-40B4-BE49-F238E27FC236}">
                <a16:creationId xmlns:a16="http://schemas.microsoft.com/office/drawing/2014/main" id="{0474DD92-101E-4FA5-A368-ED0AED0B49E6}"/>
              </a:ext>
            </a:extLst>
          </p:cNvPr>
          <p:cNvSpPr/>
          <p:nvPr/>
        </p:nvSpPr>
        <p:spPr>
          <a:xfrm>
            <a:off x="2610196" y="3192087"/>
            <a:ext cx="4771506" cy="1822663"/>
          </a:xfrm>
          <a:custGeom>
            <a:avLst/>
            <a:gdLst>
              <a:gd name="connsiteX0" fmla="*/ 4771506 w 4771506"/>
              <a:gd name="connsiteY0" fmla="*/ 914400 h 1822663"/>
              <a:gd name="connsiteX1" fmla="*/ 2028306 w 4771506"/>
              <a:gd name="connsiteY1" fmla="*/ 1795549 h 1822663"/>
              <a:gd name="connsiteX2" fmla="*/ 0 w 4771506"/>
              <a:gd name="connsiteY2" fmla="*/ 0 h 1822663"/>
              <a:gd name="connsiteX3" fmla="*/ 0 w 4771506"/>
              <a:gd name="connsiteY3" fmla="*/ 0 h 1822663"/>
            </a:gdLst>
            <a:ahLst/>
            <a:cxnLst>
              <a:cxn ang="0">
                <a:pos x="connsiteX0" y="connsiteY0"/>
              </a:cxn>
              <a:cxn ang="0">
                <a:pos x="connsiteX1" y="connsiteY1"/>
              </a:cxn>
              <a:cxn ang="0">
                <a:pos x="connsiteX2" y="connsiteY2"/>
              </a:cxn>
              <a:cxn ang="0">
                <a:pos x="connsiteX3" y="connsiteY3"/>
              </a:cxn>
            </a:cxnLst>
            <a:rect l="l" t="t" r="r" b="b"/>
            <a:pathLst>
              <a:path w="4771506" h="1822663">
                <a:moveTo>
                  <a:pt x="4771506" y="914400"/>
                </a:moveTo>
                <a:cubicBezTo>
                  <a:pt x="3797531" y="1431174"/>
                  <a:pt x="2823557" y="1947949"/>
                  <a:pt x="2028306" y="1795549"/>
                </a:cubicBezTo>
                <a:cubicBezTo>
                  <a:pt x="1233055" y="1643149"/>
                  <a:pt x="0" y="0"/>
                  <a:pt x="0" y="0"/>
                </a:cubicBezTo>
                <a:lnTo>
                  <a:pt x="0" y="0"/>
                </a:lnTo>
              </a:path>
            </a:pathLst>
          </a:custGeom>
          <a:noFill/>
          <a:ln w="76200">
            <a:solidFill>
              <a:srgbClr val="FFFF00"/>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6659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0B9BF-4A87-4890-9F60-25315D4D55DE}"/>
              </a:ext>
            </a:extLst>
          </p:cNvPr>
          <p:cNvSpPr>
            <a:spLocks noGrp="1"/>
          </p:cNvSpPr>
          <p:nvPr>
            <p:ph type="title"/>
          </p:nvPr>
        </p:nvSpPr>
        <p:spPr>
          <a:xfrm rot="20806913">
            <a:off x="403364" y="1480758"/>
            <a:ext cx="7886700" cy="1325563"/>
          </a:xfrm>
          <a:solidFill>
            <a:schemeClr val="accent4">
              <a:lumMod val="60000"/>
              <a:lumOff val="40000"/>
            </a:schemeClr>
          </a:solidFill>
        </p:spPr>
        <p:txBody>
          <a:bodyPr/>
          <a:lstStyle/>
          <a:p>
            <a:pPr algn="ctr"/>
            <a:r>
              <a:rPr lang="es-ES" b="1" dirty="0"/>
              <a:t>CRISTO HA RESUCITADO… Y NOSOTROS TAMBIÉN</a:t>
            </a:r>
          </a:p>
        </p:txBody>
      </p:sp>
      <p:pic>
        <p:nvPicPr>
          <p:cNvPr id="4" name="Imagen 3">
            <a:extLst>
              <a:ext uri="{FF2B5EF4-FFF2-40B4-BE49-F238E27FC236}">
                <a16:creationId xmlns:a16="http://schemas.microsoft.com/office/drawing/2014/main" id="{8DF6A307-7B91-4919-95F0-727E1D2A6068}"/>
              </a:ext>
            </a:extLst>
          </p:cNvPr>
          <p:cNvPicPr>
            <a:picLocks noChangeAspect="1"/>
          </p:cNvPicPr>
          <p:nvPr/>
        </p:nvPicPr>
        <p:blipFill>
          <a:blip r:embed="rId2">
            <a:clrChange>
              <a:clrFrom>
                <a:srgbClr val="F8F0E3"/>
              </a:clrFrom>
              <a:clrTo>
                <a:srgbClr val="F8F0E3">
                  <a:alpha val="0"/>
                </a:srgbClr>
              </a:clrTo>
            </a:clrChange>
          </a:blip>
          <a:stretch>
            <a:fillRect/>
          </a:stretch>
        </p:blipFill>
        <p:spPr>
          <a:xfrm>
            <a:off x="4918077" y="3087950"/>
            <a:ext cx="3684270" cy="2507681"/>
          </a:xfrm>
          <a:prstGeom prst="rect">
            <a:avLst/>
          </a:prstGeom>
        </p:spPr>
      </p:pic>
      <p:sp>
        <p:nvSpPr>
          <p:cNvPr id="5" name="CuadroTexto 4">
            <a:extLst>
              <a:ext uri="{FF2B5EF4-FFF2-40B4-BE49-F238E27FC236}">
                <a16:creationId xmlns:a16="http://schemas.microsoft.com/office/drawing/2014/main" id="{E1BC7B45-5084-410B-8C17-3C3B40CA5489}"/>
              </a:ext>
            </a:extLst>
          </p:cNvPr>
          <p:cNvSpPr txBox="1"/>
          <p:nvPr/>
        </p:nvSpPr>
        <p:spPr>
          <a:xfrm>
            <a:off x="5850834" y="5590112"/>
            <a:ext cx="1818756" cy="707886"/>
          </a:xfrm>
          <a:prstGeom prst="rect">
            <a:avLst/>
          </a:prstGeom>
          <a:noFill/>
        </p:spPr>
        <p:txBody>
          <a:bodyPr wrap="square" rtlCol="0">
            <a:spAutoFit/>
          </a:bodyPr>
          <a:lstStyle/>
          <a:p>
            <a:r>
              <a:rPr lang="es-ES" sz="4000" b="1" dirty="0"/>
              <a:t>¡VIVAS!</a:t>
            </a:r>
            <a:endParaRPr lang="es-ES" b="1" dirty="0"/>
          </a:p>
        </p:txBody>
      </p:sp>
      <p:sp>
        <p:nvSpPr>
          <p:cNvPr id="6" name="CuadroTexto 5">
            <a:extLst>
              <a:ext uri="{FF2B5EF4-FFF2-40B4-BE49-F238E27FC236}">
                <a16:creationId xmlns:a16="http://schemas.microsoft.com/office/drawing/2014/main" id="{DDDA0AB2-C140-4EF0-B217-1B33B4AED0CC}"/>
              </a:ext>
            </a:extLst>
          </p:cNvPr>
          <p:cNvSpPr txBox="1"/>
          <p:nvPr/>
        </p:nvSpPr>
        <p:spPr>
          <a:xfrm>
            <a:off x="755375" y="3093374"/>
            <a:ext cx="5685182" cy="707886"/>
          </a:xfrm>
          <a:prstGeom prst="rect">
            <a:avLst/>
          </a:prstGeom>
          <a:noFill/>
        </p:spPr>
        <p:txBody>
          <a:bodyPr wrap="square" rtlCol="0">
            <a:spAutoFit/>
          </a:bodyPr>
          <a:lstStyle/>
          <a:p>
            <a:r>
              <a:rPr lang="es-ES" sz="4000" b="1" dirty="0"/>
              <a:t>No te quedes en la cueva</a:t>
            </a:r>
            <a:endParaRPr lang="es-ES" b="1" dirty="0"/>
          </a:p>
        </p:txBody>
      </p:sp>
    </p:spTree>
    <p:extLst>
      <p:ext uri="{BB962C8B-B14F-4D97-AF65-F5344CB8AC3E}">
        <p14:creationId xmlns:p14="http://schemas.microsoft.com/office/powerpoint/2010/main" val="172853463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641</TotalTime>
  <Words>756</Words>
  <Application>Microsoft Office PowerPoint</Application>
  <PresentationFormat>Presentación en pantalla (4:3)</PresentationFormat>
  <Paragraphs>54</Paragraphs>
  <Slides>8</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Presentación de PowerPoint</vt:lpstr>
      <vt:lpstr>Un elemento que de la escena</vt:lpstr>
      <vt:lpstr>FIN</vt:lpstr>
      <vt:lpstr>SORPRESA</vt:lpstr>
      <vt:lpstr>Dos palabras</vt:lpstr>
      <vt:lpstr>1Pedro 1:13- 2:4</vt:lpstr>
      <vt:lpstr>Presentación de PowerPoint</vt:lpstr>
      <vt:lpstr>CRISTO HA RESUCITADO… Y NOSOTROS TAMBIÉN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elemento que </dc:title>
  <dc:creator>Andres Lopez Mombiel</dc:creator>
  <cp:lastModifiedBy>Sonido_Ordenador</cp:lastModifiedBy>
  <cp:revision>20</cp:revision>
  <dcterms:created xsi:type="dcterms:W3CDTF">2019-04-20T08:32:26Z</dcterms:created>
  <dcterms:modified xsi:type="dcterms:W3CDTF">2019-04-21T08:05:57Z</dcterms:modified>
</cp:coreProperties>
</file>