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7" r:id="rId3"/>
    <p:sldId id="259" r:id="rId4"/>
    <p:sldId id="260" r:id="rId5"/>
    <p:sldId id="257" r:id="rId6"/>
    <p:sldId id="258" r:id="rId7"/>
    <p:sldId id="261" r:id="rId8"/>
    <p:sldId id="263" r:id="rId9"/>
    <p:sldId id="262" r:id="rId10"/>
    <p:sldId id="265" r:id="rId11"/>
    <p:sldId id="264" r:id="rId12"/>
    <p:sldId id="266" r:id="rId13"/>
  </p:sldIdLst>
  <p:sldSz cx="12192000" cy="6858000"/>
  <p:notesSz cx="6669088"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336" autoAdjust="0"/>
  </p:normalViewPr>
  <p:slideViewPr>
    <p:cSldViewPr snapToGrid="0">
      <p:cViewPr varScale="1">
        <p:scale>
          <a:sx n="62" d="100"/>
          <a:sy n="62" d="100"/>
        </p:scale>
        <p:origin x="84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25520615-F116-4895-9664-062791C75DF7}" type="datetimeFigureOut">
              <a:rPr lang="es-ES" smtClean="0"/>
              <a:t>29/10/2017</a:t>
            </a:fld>
            <a:endParaRPr lang="es-ES"/>
          </a:p>
        </p:txBody>
      </p:sp>
      <p:sp>
        <p:nvSpPr>
          <p:cNvPr id="4" name="Marcador de imagen de diapositiva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220E3BB5-3078-4561-98AF-280DDDCFFFE9}" type="slidenum">
              <a:rPr lang="es-ES" smtClean="0"/>
              <a:t>‹Nº›</a:t>
            </a:fld>
            <a:endParaRPr lang="es-ES"/>
          </a:p>
        </p:txBody>
      </p:sp>
    </p:spTree>
    <p:extLst>
      <p:ext uri="{BB962C8B-B14F-4D97-AF65-F5344CB8AC3E}">
        <p14:creationId xmlns:p14="http://schemas.microsoft.com/office/powerpoint/2010/main" val="1017571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20E3BB5-3078-4561-98AF-280DDDCFFFE9}" type="slidenum">
              <a:rPr lang="es-ES" smtClean="0"/>
              <a:t>1</a:t>
            </a:fld>
            <a:endParaRPr lang="es-ES"/>
          </a:p>
        </p:txBody>
      </p:sp>
    </p:spTree>
    <p:extLst>
      <p:ext uri="{BB962C8B-B14F-4D97-AF65-F5344CB8AC3E}">
        <p14:creationId xmlns:p14="http://schemas.microsoft.com/office/powerpoint/2010/main" val="3456464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Seguir a Cristo no es nada malo, pero cuando esto no tiene en cuenta a las personas de la iglesia, cuando seguir a Cristo pasa por alto a las personas.</a:t>
            </a:r>
          </a:p>
          <a:p>
            <a:r>
              <a:rPr lang="es-ES" dirty="0"/>
              <a:t>Respeto</a:t>
            </a:r>
          </a:p>
          <a:p>
            <a:r>
              <a:rPr lang="es-ES" dirty="0"/>
              <a:t>Sometimiento</a:t>
            </a:r>
          </a:p>
          <a:p>
            <a:r>
              <a:rPr lang="es-ES" dirty="0"/>
              <a:t>Obediencia</a:t>
            </a:r>
          </a:p>
          <a:p>
            <a:r>
              <a:rPr lang="es-ES" dirty="0"/>
              <a:t>Orden</a:t>
            </a:r>
          </a:p>
          <a:p>
            <a:r>
              <a:rPr lang="es-ES" dirty="0"/>
              <a:t>… ¿dónde queda todo esto?</a:t>
            </a:r>
          </a:p>
        </p:txBody>
      </p:sp>
      <p:sp>
        <p:nvSpPr>
          <p:cNvPr id="4" name="Marcador de número de diapositiva 3"/>
          <p:cNvSpPr>
            <a:spLocks noGrp="1"/>
          </p:cNvSpPr>
          <p:nvPr>
            <p:ph type="sldNum" sz="quarter" idx="10"/>
          </p:nvPr>
        </p:nvSpPr>
        <p:spPr/>
        <p:txBody>
          <a:bodyPr/>
          <a:lstStyle/>
          <a:p>
            <a:fld id="{220E3BB5-3078-4561-98AF-280DDDCFFFE9}" type="slidenum">
              <a:rPr lang="es-ES" smtClean="0"/>
              <a:t>10</a:t>
            </a:fld>
            <a:endParaRPr lang="es-ES"/>
          </a:p>
        </p:txBody>
      </p:sp>
    </p:spTree>
    <p:extLst>
      <p:ext uri="{BB962C8B-B14F-4D97-AF65-F5344CB8AC3E}">
        <p14:creationId xmlns:p14="http://schemas.microsoft.com/office/powerpoint/2010/main" val="131976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 pastor decía que en la iglesia había cristianos carnales, albóndigas con patas… en cierto modo encontramos este concepto en </a:t>
            </a:r>
            <a:r>
              <a:rPr lang="es-ES" dirty="0" err="1"/>
              <a:t>Corinto,no</a:t>
            </a:r>
            <a:r>
              <a:rPr lang="es-ES" dirty="0"/>
              <a:t> poniendo en juego su salvación, pero si viviendo de acuerdo a lo que la carne le dice. Afirmamos a Cristo pero vivimos como queremos, pensamos como queremos y nos sometemos a nosotros mismos.</a:t>
            </a:r>
          </a:p>
        </p:txBody>
      </p:sp>
      <p:sp>
        <p:nvSpPr>
          <p:cNvPr id="4" name="Marcador de número de diapositiva 3"/>
          <p:cNvSpPr>
            <a:spLocks noGrp="1"/>
          </p:cNvSpPr>
          <p:nvPr>
            <p:ph type="sldNum" sz="quarter" idx="10"/>
          </p:nvPr>
        </p:nvSpPr>
        <p:spPr/>
        <p:txBody>
          <a:bodyPr/>
          <a:lstStyle/>
          <a:p>
            <a:fld id="{220E3BB5-3078-4561-98AF-280DDDCFFFE9}" type="slidenum">
              <a:rPr lang="es-ES" smtClean="0"/>
              <a:t>11</a:t>
            </a:fld>
            <a:endParaRPr lang="es-ES"/>
          </a:p>
        </p:txBody>
      </p:sp>
    </p:spTree>
    <p:extLst>
      <p:ext uri="{BB962C8B-B14F-4D97-AF65-F5344CB8AC3E}">
        <p14:creationId xmlns:p14="http://schemas.microsoft.com/office/powerpoint/2010/main" val="335205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división puede ser incluso con uno mismo. Me auto divido… en pensamientos y hechos. En lo que digo y lo hago</a:t>
            </a:r>
          </a:p>
          <a:p>
            <a:r>
              <a:rPr lang="es-ES" dirty="0"/>
              <a:t>En la iglesia, queriendo o sin querer pero solo tenemos que mirar y ver</a:t>
            </a:r>
          </a:p>
          <a:p>
            <a:r>
              <a:rPr lang="es-ES" dirty="0"/>
              <a:t>En casa…</a:t>
            </a:r>
          </a:p>
          <a:p>
            <a:r>
              <a:rPr lang="es-ES" dirty="0"/>
              <a:t>En el matrimonio…</a:t>
            </a:r>
          </a:p>
        </p:txBody>
      </p:sp>
      <p:sp>
        <p:nvSpPr>
          <p:cNvPr id="4" name="Marcador de número de diapositiva 3"/>
          <p:cNvSpPr>
            <a:spLocks noGrp="1"/>
          </p:cNvSpPr>
          <p:nvPr>
            <p:ph type="sldNum" sz="quarter" idx="10"/>
          </p:nvPr>
        </p:nvSpPr>
        <p:spPr/>
        <p:txBody>
          <a:bodyPr/>
          <a:lstStyle/>
          <a:p>
            <a:fld id="{220E3BB5-3078-4561-98AF-280DDDCFFFE9}" type="slidenum">
              <a:rPr lang="es-ES" smtClean="0"/>
              <a:t>12</a:t>
            </a:fld>
            <a:endParaRPr lang="es-ES"/>
          </a:p>
        </p:txBody>
      </p:sp>
    </p:spTree>
    <p:extLst>
      <p:ext uri="{BB962C8B-B14F-4D97-AF65-F5344CB8AC3E}">
        <p14:creationId xmlns:p14="http://schemas.microsoft.com/office/powerpoint/2010/main" val="425261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20E3BB5-3078-4561-98AF-280DDDCFFFE9}" type="slidenum">
              <a:rPr lang="es-ES" smtClean="0"/>
              <a:t>2</a:t>
            </a:fld>
            <a:endParaRPr lang="es-ES"/>
          </a:p>
        </p:txBody>
      </p:sp>
    </p:spTree>
    <p:extLst>
      <p:ext uri="{BB962C8B-B14F-4D97-AF65-F5344CB8AC3E}">
        <p14:creationId xmlns:p14="http://schemas.microsoft.com/office/powerpoint/2010/main" val="241626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Una sociedad muy “contaminada”, llena de filosofías, muy abierta nuevas ideas.</a:t>
            </a:r>
          </a:p>
          <a:p>
            <a:r>
              <a:rPr lang="es-ES" dirty="0"/>
              <a:t>Adoración principal a Afrodita, diosa del amor. Sus sacerdotisas eran, o podíamos considerarlas como prostitutas.</a:t>
            </a:r>
          </a:p>
          <a:p>
            <a:r>
              <a:rPr lang="es-ES" dirty="0"/>
              <a:t>Sincretismos, mezcla sin importar si eran validas o no.</a:t>
            </a:r>
          </a:p>
          <a:p>
            <a:r>
              <a:rPr lang="es-ES" dirty="0"/>
              <a:t>No muy diferente a los que tenemos que vivir hoy en día o ver hoy en </a:t>
            </a:r>
            <a:r>
              <a:rPr lang="es-ES" dirty="0" err="1"/>
              <a:t>dia</a:t>
            </a:r>
            <a:r>
              <a:rPr lang="es-ES" dirty="0"/>
              <a:t>… procesiones, devociones, </a:t>
            </a:r>
            <a:r>
              <a:rPr lang="es-ES" dirty="0" err="1"/>
              <a:t>etc</a:t>
            </a:r>
            <a:r>
              <a:rPr lang="es-ES" dirty="0"/>
              <a:t>… Permitidme ser un poco más directo. Hace años en el escorial alguien dijo que la virgen se le apareció,… hoy en día ese lugar se ha convertido en un centro de peregrinación, un lugar donde las personas van ha entregar ofrendas, oraciones, o rezos,… a depositar su esperanza y su fe. NO al punto de lo que ocurría con Afrodita, pero si al punto enfocarse en un culto lejano a lo que Jesús nos enfatiza.</a:t>
            </a:r>
          </a:p>
        </p:txBody>
      </p:sp>
      <p:sp>
        <p:nvSpPr>
          <p:cNvPr id="4" name="Marcador de número de diapositiva 3"/>
          <p:cNvSpPr>
            <a:spLocks noGrp="1"/>
          </p:cNvSpPr>
          <p:nvPr>
            <p:ph type="sldNum" sz="quarter" idx="10"/>
          </p:nvPr>
        </p:nvSpPr>
        <p:spPr/>
        <p:txBody>
          <a:bodyPr/>
          <a:lstStyle/>
          <a:p>
            <a:fld id="{220E3BB5-3078-4561-98AF-280DDDCFFFE9}" type="slidenum">
              <a:rPr lang="es-ES" smtClean="0"/>
              <a:t>3</a:t>
            </a:fld>
            <a:endParaRPr lang="es-ES"/>
          </a:p>
        </p:txBody>
      </p:sp>
    </p:spTree>
    <p:extLst>
      <p:ext uri="{BB962C8B-B14F-4D97-AF65-F5344CB8AC3E}">
        <p14:creationId xmlns:p14="http://schemas.microsoft.com/office/powerpoint/2010/main" val="320774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Pablo escribe estas epístolas a petición de la iglesia, y ciertas inquietudes que </a:t>
            </a:r>
            <a:r>
              <a:rPr lang="es-ES" dirty="0" err="1"/>
              <a:t>teían</a:t>
            </a:r>
            <a:r>
              <a:rPr lang="es-ES" dirty="0"/>
              <a:t>.</a:t>
            </a:r>
          </a:p>
          <a:p>
            <a:endParaRPr lang="es-ES" dirty="0"/>
          </a:p>
        </p:txBody>
      </p:sp>
      <p:sp>
        <p:nvSpPr>
          <p:cNvPr id="4" name="Marcador de número de diapositiva 3"/>
          <p:cNvSpPr>
            <a:spLocks noGrp="1"/>
          </p:cNvSpPr>
          <p:nvPr>
            <p:ph type="sldNum" sz="quarter" idx="10"/>
          </p:nvPr>
        </p:nvSpPr>
        <p:spPr/>
        <p:txBody>
          <a:bodyPr/>
          <a:lstStyle/>
          <a:p>
            <a:fld id="{220E3BB5-3078-4561-98AF-280DDDCFFFE9}" type="slidenum">
              <a:rPr lang="es-ES" smtClean="0"/>
              <a:t>4</a:t>
            </a:fld>
            <a:endParaRPr lang="es-ES"/>
          </a:p>
        </p:txBody>
      </p:sp>
    </p:spTree>
    <p:extLst>
      <p:ext uri="{BB962C8B-B14F-4D97-AF65-F5344CB8AC3E}">
        <p14:creationId xmlns:p14="http://schemas.microsoft.com/office/powerpoint/2010/main" val="392708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Confirmar: es hacer firmes</a:t>
            </a:r>
          </a:p>
          <a:p>
            <a:endParaRPr lang="es-ES" dirty="0"/>
          </a:p>
          <a:p>
            <a:r>
              <a:rPr lang="es-ES" dirty="0"/>
              <a:t>PROPOSITO DE VIDA: Dios es fiel y en su plan estaba que fuésemos llamados a la comunión con su Hijo Jesucristo</a:t>
            </a:r>
          </a:p>
        </p:txBody>
      </p:sp>
      <p:sp>
        <p:nvSpPr>
          <p:cNvPr id="4" name="Marcador de número de diapositiva 3"/>
          <p:cNvSpPr>
            <a:spLocks noGrp="1"/>
          </p:cNvSpPr>
          <p:nvPr>
            <p:ph type="sldNum" sz="quarter" idx="10"/>
          </p:nvPr>
        </p:nvSpPr>
        <p:spPr/>
        <p:txBody>
          <a:bodyPr/>
          <a:lstStyle/>
          <a:p>
            <a:fld id="{220E3BB5-3078-4561-98AF-280DDDCFFFE9}" type="slidenum">
              <a:rPr lang="es-ES" smtClean="0"/>
              <a:t>5</a:t>
            </a:fld>
            <a:endParaRPr lang="es-ES"/>
          </a:p>
        </p:txBody>
      </p:sp>
    </p:spTree>
    <p:extLst>
      <p:ext uri="{BB962C8B-B14F-4D97-AF65-F5344CB8AC3E}">
        <p14:creationId xmlns:p14="http://schemas.microsoft.com/office/powerpoint/2010/main" val="174387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Era una iglesia que tenía muchos dones, que había entendido, que tenía el conocimiento, que el testimonio acerca de Cristo se había confirmado en ellos. Enriquecidos en toda palabra y conocimiento,…</a:t>
            </a:r>
          </a:p>
          <a:p>
            <a:r>
              <a:rPr lang="es-ES" dirty="0"/>
              <a:t>Luchaban por los dones, quizás por uno más que por otros….</a:t>
            </a:r>
          </a:p>
          <a:p>
            <a:r>
              <a:rPr lang="es-ES" dirty="0"/>
              <a:t>Carentes de Amor…</a:t>
            </a:r>
          </a:p>
        </p:txBody>
      </p:sp>
      <p:sp>
        <p:nvSpPr>
          <p:cNvPr id="4" name="Marcador de número de diapositiva 3"/>
          <p:cNvSpPr>
            <a:spLocks noGrp="1"/>
          </p:cNvSpPr>
          <p:nvPr>
            <p:ph type="sldNum" sz="quarter" idx="10"/>
          </p:nvPr>
        </p:nvSpPr>
        <p:spPr/>
        <p:txBody>
          <a:bodyPr/>
          <a:lstStyle/>
          <a:p>
            <a:fld id="{220E3BB5-3078-4561-98AF-280DDDCFFFE9}" type="slidenum">
              <a:rPr lang="es-ES" smtClean="0"/>
              <a:t>6</a:t>
            </a:fld>
            <a:endParaRPr lang="es-ES"/>
          </a:p>
        </p:txBody>
      </p:sp>
    </p:spTree>
    <p:extLst>
      <p:ext uri="{BB962C8B-B14F-4D97-AF65-F5344CB8AC3E}">
        <p14:creationId xmlns:p14="http://schemas.microsoft.com/office/powerpoint/2010/main" val="73589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latin typeface="+mn-lt"/>
                <a:ea typeface="+mn-ea"/>
                <a:cs typeface="+mn-cs"/>
              </a:rPr>
              <a:t>«divisiones» (</a:t>
            </a:r>
            <a:r>
              <a:rPr lang="es-ES" sz="1200" u="sng" kern="1200" dirty="0">
                <a:solidFill>
                  <a:schemeClr val="tx1"/>
                </a:solidFill>
                <a:latin typeface="+mn-lt"/>
                <a:ea typeface="+mn-ea"/>
                <a:cs typeface="+mn-cs"/>
              </a:rPr>
              <a:t>1Co_1:10 ; 1Co_11:18); «desavenencia» (1Co_12:25). Véanse DESAVENENCIA, ROTURA.</a:t>
            </a:r>
          </a:p>
          <a:p>
            <a:endParaRPr lang="es-ES" sz="1200" u="sng" kern="1200" dirty="0">
              <a:solidFill>
                <a:schemeClr val="tx1"/>
              </a:solidFill>
              <a:latin typeface="+mn-lt"/>
              <a:ea typeface="+mn-ea"/>
              <a:cs typeface="+mn-cs"/>
            </a:endParaRPr>
          </a:p>
          <a:p>
            <a:pPr fontAlgn="base"/>
            <a:r>
              <a:rPr lang="es-ES" dirty="0" err="1"/>
              <a:t>desavenencia</a:t>
            </a:r>
            <a:r>
              <a:rPr lang="es-ES" sz="1200" b="0" i="0" kern="1200" dirty="0" err="1">
                <a:solidFill>
                  <a:schemeClr val="tx1"/>
                </a:solidFill>
                <a:effectLst/>
                <a:latin typeface="+mn-lt"/>
                <a:ea typeface="+mn-ea"/>
                <a:cs typeface="+mn-cs"/>
              </a:rPr>
              <a:t>De</a:t>
            </a:r>
            <a:r>
              <a:rPr lang="es-ES" sz="1200" b="0" i="0" kern="1200" dirty="0">
                <a:solidFill>
                  <a:schemeClr val="tx1"/>
                </a:solidFill>
                <a:effectLst/>
                <a:latin typeface="+mn-lt"/>
                <a:ea typeface="+mn-ea"/>
                <a:cs typeface="+mn-cs"/>
              </a:rPr>
              <a:t> </a:t>
            </a:r>
            <a:r>
              <a:rPr lang="es-ES" sz="1200" b="0" i="1" kern="1200" dirty="0">
                <a:solidFill>
                  <a:schemeClr val="tx1"/>
                </a:solidFill>
                <a:effectLst/>
                <a:latin typeface="+mn-lt"/>
                <a:ea typeface="+mn-ea"/>
                <a:cs typeface="+mn-cs"/>
              </a:rPr>
              <a:t>des-</a:t>
            </a:r>
            <a:r>
              <a:rPr lang="es-ES" sz="1200" b="0" i="0" kern="1200" dirty="0">
                <a:solidFill>
                  <a:schemeClr val="tx1"/>
                </a:solidFill>
                <a:effectLst/>
                <a:latin typeface="+mn-lt"/>
                <a:ea typeface="+mn-ea"/>
                <a:cs typeface="+mn-cs"/>
              </a:rPr>
              <a:t> y </a:t>
            </a:r>
            <a:r>
              <a:rPr lang="es-ES" sz="1200" b="0" i="1" kern="1200" dirty="0">
                <a:solidFill>
                  <a:schemeClr val="tx1"/>
                </a:solidFill>
                <a:effectLst/>
                <a:latin typeface="+mn-lt"/>
                <a:ea typeface="+mn-ea"/>
                <a:cs typeface="+mn-cs"/>
              </a:rPr>
              <a:t>avenencia.</a:t>
            </a:r>
            <a:endParaRPr lang="es-ES" sz="1200" b="0" i="0" kern="1200" dirty="0">
              <a:solidFill>
                <a:schemeClr val="tx1"/>
              </a:solidFill>
              <a:effectLst/>
              <a:latin typeface="+mn-lt"/>
              <a:ea typeface="+mn-ea"/>
              <a:cs typeface="+mn-cs"/>
            </a:endParaRPr>
          </a:p>
          <a:p>
            <a:pPr fontAlgn="base"/>
            <a:r>
              <a:rPr lang="es-ES" sz="1200" b="1" i="0" kern="1200" dirty="0">
                <a:solidFill>
                  <a:schemeClr val="tx1"/>
                </a:solidFill>
                <a:effectLst/>
                <a:latin typeface="+mn-lt"/>
                <a:ea typeface="+mn-ea"/>
                <a:cs typeface="+mn-cs"/>
              </a:rPr>
              <a:t>1. </a:t>
            </a:r>
            <a:r>
              <a:rPr lang="es-ES" sz="1200" b="0" i="0" kern="1200" dirty="0">
                <a:solidFill>
                  <a:schemeClr val="tx1"/>
                </a:solidFill>
                <a:effectLst/>
                <a:latin typeface="+mn-lt"/>
                <a:ea typeface="+mn-ea"/>
                <a:cs typeface="+mn-cs"/>
              </a:rPr>
              <a:t>f. Oposición, discordia, contrariedad.</a:t>
            </a:r>
          </a:p>
          <a:p>
            <a:endParaRPr lang="es-ES" dirty="0"/>
          </a:p>
        </p:txBody>
      </p:sp>
      <p:sp>
        <p:nvSpPr>
          <p:cNvPr id="4" name="Marcador de número de diapositiva 3"/>
          <p:cNvSpPr>
            <a:spLocks noGrp="1"/>
          </p:cNvSpPr>
          <p:nvPr>
            <p:ph type="sldNum" sz="quarter" idx="10"/>
          </p:nvPr>
        </p:nvSpPr>
        <p:spPr/>
        <p:txBody>
          <a:bodyPr/>
          <a:lstStyle/>
          <a:p>
            <a:fld id="{220E3BB5-3078-4561-98AF-280DDDCFFFE9}" type="slidenum">
              <a:rPr lang="es-ES" smtClean="0"/>
              <a:t>7</a:t>
            </a:fld>
            <a:endParaRPr lang="es-ES"/>
          </a:p>
        </p:txBody>
      </p:sp>
    </p:spTree>
    <p:extLst>
      <p:ext uri="{BB962C8B-B14F-4D97-AF65-F5344CB8AC3E}">
        <p14:creationId xmlns:p14="http://schemas.microsoft.com/office/powerpoint/2010/main" val="398926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20E3BB5-3078-4561-98AF-280DDDCFFFE9}" type="slidenum">
              <a:rPr lang="es-ES" smtClean="0"/>
              <a:t>8</a:t>
            </a:fld>
            <a:endParaRPr lang="es-ES"/>
          </a:p>
        </p:txBody>
      </p:sp>
    </p:spTree>
    <p:extLst>
      <p:ext uri="{BB962C8B-B14F-4D97-AF65-F5344CB8AC3E}">
        <p14:creationId xmlns:p14="http://schemas.microsoft.com/office/powerpoint/2010/main" val="214477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latin typeface="+mn-lt"/>
                <a:ea typeface="+mn-ea"/>
                <a:cs typeface="+mn-cs"/>
              </a:rPr>
              <a:t>Yo soy de Pablo, apóstol y quien predicó en Corinto, fue el que levantó la iglesia.</a:t>
            </a:r>
          </a:p>
          <a:p>
            <a:r>
              <a:rPr lang="es-ES" sz="1200" b="0" i="0" kern="1200" dirty="0">
                <a:solidFill>
                  <a:schemeClr val="tx1"/>
                </a:solidFill>
                <a:effectLst/>
                <a:latin typeface="+mn-lt"/>
                <a:ea typeface="+mn-ea"/>
                <a:cs typeface="+mn-cs"/>
              </a:rPr>
              <a:t>Yo soy de Apolos, sabio, de la ciudad donde vivían… yo soy del español, del peruano, del mexicano….</a:t>
            </a: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	</a:t>
            </a:r>
            <a:r>
              <a:rPr lang="es-ES" sz="1200" kern="1200" dirty="0">
                <a:solidFill>
                  <a:schemeClr val="tx1"/>
                </a:solidFill>
                <a:latin typeface="+mn-lt"/>
                <a:ea typeface="+mn-ea"/>
                <a:cs typeface="+mn-cs"/>
              </a:rPr>
              <a:t>Por aquel tiempo llegó a la ciudad de Éfeso un hombre que se llamaba Apolo. Era de la ciudad de </a:t>
            </a:r>
            <a:r>
              <a:rPr lang="es-ES" sz="1200" kern="1200" dirty="0" err="1">
                <a:solidFill>
                  <a:schemeClr val="tx1"/>
                </a:solidFill>
                <a:latin typeface="+mn-lt"/>
                <a:ea typeface="+mn-ea"/>
                <a:cs typeface="+mn-cs"/>
              </a:rPr>
              <a:t>Alejandria</a:t>
            </a:r>
            <a:r>
              <a:rPr lang="es-ES" sz="1200" kern="1200" dirty="0">
                <a:solidFill>
                  <a:schemeClr val="tx1"/>
                </a:solidFill>
                <a:latin typeface="+mn-lt"/>
                <a:ea typeface="+mn-ea"/>
                <a:cs typeface="+mn-cs"/>
              </a:rPr>
              <a:t>, y sabía convencer a la gente con sus palabras, pues conocía mucho de la Biblia. </a:t>
            </a:r>
          </a:p>
          <a:p>
            <a:r>
              <a:rPr lang="es-ES" sz="1200" kern="1200" dirty="0">
                <a:solidFill>
                  <a:schemeClr val="tx1"/>
                </a:solidFill>
                <a:latin typeface="+mn-lt"/>
                <a:ea typeface="+mn-ea"/>
                <a:cs typeface="+mn-cs"/>
              </a:rPr>
              <a:t>(</a:t>
            </a:r>
            <a:r>
              <a:rPr lang="es-ES" sz="1200" kern="1200" dirty="0" err="1">
                <a:solidFill>
                  <a:schemeClr val="tx1"/>
                </a:solidFill>
                <a:latin typeface="+mn-lt"/>
                <a:ea typeface="+mn-ea"/>
                <a:cs typeface="+mn-cs"/>
              </a:rPr>
              <a:t>Hch</a:t>
            </a:r>
            <a:r>
              <a:rPr lang="es-ES" sz="1200" kern="1200" dirty="0">
                <a:solidFill>
                  <a:schemeClr val="tx1"/>
                </a:solidFill>
                <a:latin typeface="+mn-lt"/>
                <a:ea typeface="+mn-ea"/>
                <a:cs typeface="+mn-cs"/>
              </a:rPr>
              <a:t> 18:24)</a:t>
            </a:r>
          </a:p>
          <a:p>
            <a:endParaRPr lang="es-ES" sz="1200" kern="1200" dirty="0">
              <a:solidFill>
                <a:schemeClr val="tx1"/>
              </a:solidFill>
              <a:latin typeface="+mn-lt"/>
              <a:ea typeface="+mn-ea"/>
              <a:cs typeface="+mn-cs"/>
            </a:endParaRP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Yo soy de </a:t>
            </a:r>
            <a:r>
              <a:rPr lang="es-ES" sz="1200" b="0" i="0" kern="1200" dirty="0" err="1">
                <a:solidFill>
                  <a:schemeClr val="tx1"/>
                </a:solidFill>
                <a:effectLst/>
                <a:latin typeface="+mn-lt"/>
                <a:ea typeface="+mn-ea"/>
                <a:cs typeface="+mn-cs"/>
              </a:rPr>
              <a:t>Cefas</a:t>
            </a:r>
            <a:r>
              <a:rPr lang="es-ES" sz="1200" b="0" i="0" kern="1200" dirty="0">
                <a:solidFill>
                  <a:schemeClr val="tx1"/>
                </a:solidFill>
                <a:effectLst/>
                <a:latin typeface="+mn-lt"/>
                <a:ea typeface="+mn-ea"/>
                <a:cs typeface="+mn-cs"/>
              </a:rPr>
              <a:t>, que estuvo al lado de Jesús que fue enseñado directamente </a:t>
            </a:r>
            <a:r>
              <a:rPr lang="es-ES" sz="1200" b="0" i="0" kern="1200" dirty="0" err="1">
                <a:solidFill>
                  <a:schemeClr val="tx1"/>
                </a:solidFill>
                <a:effectLst/>
                <a:latin typeface="+mn-lt"/>
                <a:ea typeface="+mn-ea"/>
                <a:cs typeface="+mn-cs"/>
              </a:rPr>
              <a:t>porJesús</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Yo soy de Cristo, solo hago caso a Cristo y paso de los demás. No escucho a nadie, pero causo divisiones…</a:t>
            </a:r>
          </a:p>
          <a:p>
            <a:r>
              <a:rPr lang="es-ES" sz="1200" b="0" i="0" kern="1200" dirty="0">
                <a:solidFill>
                  <a:schemeClr val="tx1"/>
                </a:solidFill>
                <a:effectLst/>
                <a:latin typeface="+mn-lt"/>
                <a:ea typeface="+mn-ea"/>
                <a:cs typeface="+mn-cs"/>
              </a:rPr>
              <a:t>¿ACASO ESTA CRISTO DIVIDIDO?</a:t>
            </a:r>
          </a:p>
          <a:p>
            <a:endParaRPr lang="es-ES" dirty="0"/>
          </a:p>
        </p:txBody>
      </p:sp>
      <p:sp>
        <p:nvSpPr>
          <p:cNvPr id="4" name="Marcador de número de diapositiva 3"/>
          <p:cNvSpPr>
            <a:spLocks noGrp="1"/>
          </p:cNvSpPr>
          <p:nvPr>
            <p:ph type="sldNum" sz="quarter" idx="10"/>
          </p:nvPr>
        </p:nvSpPr>
        <p:spPr/>
        <p:txBody>
          <a:bodyPr/>
          <a:lstStyle/>
          <a:p>
            <a:fld id="{220E3BB5-3078-4561-98AF-280DDDCFFFE9}" type="slidenum">
              <a:rPr lang="es-ES" smtClean="0"/>
              <a:t>9</a:t>
            </a:fld>
            <a:endParaRPr lang="es-ES"/>
          </a:p>
        </p:txBody>
      </p:sp>
    </p:spTree>
    <p:extLst>
      <p:ext uri="{BB962C8B-B14F-4D97-AF65-F5344CB8AC3E}">
        <p14:creationId xmlns:p14="http://schemas.microsoft.com/office/powerpoint/2010/main" val="90542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AAD8F5-D3F5-4969-AFBB-CE92507DC29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73E0801-8E0E-4454-BF9E-7A4388319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BCC60F1B-1533-4089-8FE6-BCD584D6F0D3}"/>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5" name="Marcador de pie de página 4">
            <a:extLst>
              <a:ext uri="{FF2B5EF4-FFF2-40B4-BE49-F238E27FC236}">
                <a16:creationId xmlns:a16="http://schemas.microsoft.com/office/drawing/2014/main" xmlns="" id="{15530FD9-7F2B-469E-ABC7-03439A69E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63437B65-1052-48A9-B558-E774A630B46A}"/>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104855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343E580-BED0-49B7-A10D-343FE037299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1621F215-F4E0-4FA0-90F5-093A7E555E4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225D5A8-D1A8-4FD4-AFBE-31B60B8721AC}"/>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5" name="Marcador de pie de página 4">
            <a:extLst>
              <a:ext uri="{FF2B5EF4-FFF2-40B4-BE49-F238E27FC236}">
                <a16:creationId xmlns:a16="http://schemas.microsoft.com/office/drawing/2014/main" xmlns="" id="{7762EA41-8351-4928-830F-4977C7706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B68A5DE-E5A0-4230-B73E-79BD05B85F7F}"/>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391115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DB689564-65E4-438C-BBEE-51E4AA7786C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9E5C9E5A-0DA7-45FB-9DE0-9AB411CF790B}"/>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3501F42-0DB8-4865-9C5F-F8C231E5185A}"/>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5" name="Marcador de pie de página 4">
            <a:extLst>
              <a:ext uri="{FF2B5EF4-FFF2-40B4-BE49-F238E27FC236}">
                <a16:creationId xmlns:a16="http://schemas.microsoft.com/office/drawing/2014/main" xmlns="" id="{62509D08-58AD-4646-8422-440618E22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499CC660-5170-4B4F-A3F3-40CC4DF6AB8E}"/>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333689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46D98D-934A-45A9-B717-F6FC762D42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11CFF8C-9953-4FAA-968B-0C5312C96A5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6CA33F6-6DF6-4D82-AB0F-D82C0658D488}"/>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5" name="Marcador de pie de página 4">
            <a:extLst>
              <a:ext uri="{FF2B5EF4-FFF2-40B4-BE49-F238E27FC236}">
                <a16:creationId xmlns:a16="http://schemas.microsoft.com/office/drawing/2014/main" xmlns="" id="{CDA568E1-916B-43E0-99FF-6C09253C54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E54A52F-9899-4467-A6C9-55CCB523408A}"/>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350566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5188CB-B97B-45D9-AB59-5423F941BA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6125AAA-32E8-4E80-A6AB-86579554DA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1152689D-4FFF-4ABA-89EC-48E327FB1C01}"/>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5" name="Marcador de pie de página 4">
            <a:extLst>
              <a:ext uri="{FF2B5EF4-FFF2-40B4-BE49-F238E27FC236}">
                <a16:creationId xmlns:a16="http://schemas.microsoft.com/office/drawing/2014/main" xmlns="" id="{A6D46AB2-5426-4847-B210-FF8AC1A7AB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5A8D0C7-49CA-4830-82E8-182E42A14FF1}"/>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424055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ABC2B-30AE-4695-A4B5-7A8E067128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CD4D2C3-955E-49B2-9576-DF3C1F9A045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7DF924C3-09DE-4CBF-99B7-3E7C6764278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0EBB5727-5E18-45FE-A659-1BBB42656084}"/>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6" name="Marcador de pie de página 5">
            <a:extLst>
              <a:ext uri="{FF2B5EF4-FFF2-40B4-BE49-F238E27FC236}">
                <a16:creationId xmlns:a16="http://schemas.microsoft.com/office/drawing/2014/main" xmlns="" id="{8C2A908F-96A3-4FC2-ACD1-00C1D7F85B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2741BB4-8B02-4D89-B838-0EA4F62C92E5}"/>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140527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AE9AFC-25AA-45B7-B0ED-949B9E95E1A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3310353-C443-41FA-ACD7-F80E5DB4B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E660BAF5-E63F-47A7-8C08-2A6C606299B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6B73B679-3C87-4E66-A5F0-BF964D95B6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C76C1E7E-1D62-47AD-A53B-C43DF02DE88E}"/>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03B20D1D-9005-41FD-B821-99840967C26F}"/>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8" name="Marcador de pie de página 7">
            <a:extLst>
              <a:ext uri="{FF2B5EF4-FFF2-40B4-BE49-F238E27FC236}">
                <a16:creationId xmlns:a16="http://schemas.microsoft.com/office/drawing/2014/main" xmlns="" id="{268615A9-577E-4471-95A3-8A6C0A6F04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70CDE93F-AF10-488F-B9AD-690D86A84196}"/>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306053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32DA75-DD1F-4B2D-9BB4-7DA5E60529D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908C62A5-13E8-42C1-A3A3-D5E0FF00FFCA}"/>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4" name="Marcador de pie de página 3">
            <a:extLst>
              <a:ext uri="{FF2B5EF4-FFF2-40B4-BE49-F238E27FC236}">
                <a16:creationId xmlns:a16="http://schemas.microsoft.com/office/drawing/2014/main" xmlns="" id="{69C46331-666A-47BD-97D0-84A7A5603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2DF8C652-2283-4CCD-8DD3-D0D903CF260A}"/>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317135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4C31CB1-48AB-4318-BBD7-924A97EFDEA6}"/>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3" name="Marcador de pie de página 2">
            <a:extLst>
              <a:ext uri="{FF2B5EF4-FFF2-40B4-BE49-F238E27FC236}">
                <a16:creationId xmlns:a16="http://schemas.microsoft.com/office/drawing/2014/main" xmlns="" id="{10A13837-3ED5-4BE9-B294-DC176121CC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7333D121-1BF6-4163-995E-A65884B51302}"/>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228185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A9A211-CAEC-4925-95FB-F4660A83CC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2DB09C7-E8B2-4A61-BD2E-5F5D7D43A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C1B539E3-EA7E-4240-9E7D-28D2CDEC3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AB6B18F0-D2B0-4E9D-9BD1-EBEB2DF7E359}"/>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6" name="Marcador de pie de página 5">
            <a:extLst>
              <a:ext uri="{FF2B5EF4-FFF2-40B4-BE49-F238E27FC236}">
                <a16:creationId xmlns:a16="http://schemas.microsoft.com/office/drawing/2014/main" xmlns="" id="{65CC4C5A-BBAE-41A1-9EAA-127225E6BB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CCD3B6BA-A0C8-427B-B2D6-549C662C7962}"/>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128943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27323B-53BE-4013-92F9-3A3EA52CE5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37277108-11EE-447E-BBDD-FD43B3521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FE6D9591-87A8-453C-9900-BF786487C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E511ABFE-4630-4602-9E3E-283E4A3DD0CD}"/>
              </a:ext>
            </a:extLst>
          </p:cNvPr>
          <p:cNvSpPr>
            <a:spLocks noGrp="1"/>
          </p:cNvSpPr>
          <p:nvPr>
            <p:ph type="dt" sz="half" idx="10"/>
          </p:nvPr>
        </p:nvSpPr>
        <p:spPr/>
        <p:txBody>
          <a:bodyPr/>
          <a:lstStyle/>
          <a:p>
            <a:fld id="{74CD978E-6E72-49B0-9ABB-F8595FB5C581}" type="datetimeFigureOut">
              <a:rPr lang="es-ES" smtClean="0"/>
              <a:t>29/10/2017</a:t>
            </a:fld>
            <a:endParaRPr lang="es-ES"/>
          </a:p>
        </p:txBody>
      </p:sp>
      <p:sp>
        <p:nvSpPr>
          <p:cNvPr id="6" name="Marcador de pie de página 5">
            <a:extLst>
              <a:ext uri="{FF2B5EF4-FFF2-40B4-BE49-F238E27FC236}">
                <a16:creationId xmlns:a16="http://schemas.microsoft.com/office/drawing/2014/main" xmlns="" id="{E087381D-93B8-45B4-84A2-9A847AC129F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F148131-46FD-44BE-826C-A3380BA0A62A}"/>
              </a:ext>
            </a:extLst>
          </p:cNvPr>
          <p:cNvSpPr>
            <a:spLocks noGrp="1"/>
          </p:cNvSpPr>
          <p:nvPr>
            <p:ph type="sldNum" sz="quarter" idx="12"/>
          </p:nvPr>
        </p:nvSpPr>
        <p:spPr/>
        <p:txBody>
          <a:bodyPr/>
          <a:lstStyle/>
          <a:p>
            <a:fld id="{4CC86BDA-546B-44F1-9EC2-A9A7F1FC608B}" type="slidenum">
              <a:rPr lang="es-ES" smtClean="0"/>
              <a:t>‹Nº›</a:t>
            </a:fld>
            <a:endParaRPr lang="es-ES"/>
          </a:p>
        </p:txBody>
      </p:sp>
    </p:spTree>
    <p:extLst>
      <p:ext uri="{BB962C8B-B14F-4D97-AF65-F5344CB8AC3E}">
        <p14:creationId xmlns:p14="http://schemas.microsoft.com/office/powerpoint/2010/main" val="207842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ADF2D45-AD1A-4628-9BD8-702E57FF6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19ACA79-8B65-4AD0-A244-D6ED270BE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52E7452-50A7-4A6E-9EE0-54D34F7458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D978E-6E72-49B0-9ABB-F8595FB5C581}" type="datetimeFigureOut">
              <a:rPr lang="es-ES" smtClean="0"/>
              <a:t>29/10/2017</a:t>
            </a:fld>
            <a:endParaRPr lang="es-ES"/>
          </a:p>
        </p:txBody>
      </p:sp>
      <p:sp>
        <p:nvSpPr>
          <p:cNvPr id="5" name="Marcador de pie de página 4">
            <a:extLst>
              <a:ext uri="{FF2B5EF4-FFF2-40B4-BE49-F238E27FC236}">
                <a16:creationId xmlns:a16="http://schemas.microsoft.com/office/drawing/2014/main" xmlns="" id="{2E439EB1-5186-44B0-85AC-752EB13DB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99080F8E-7C26-49EA-A0C1-48122464D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6BDA-546B-44F1-9EC2-A9A7F1FC608B}" type="slidenum">
              <a:rPr lang="es-ES" smtClean="0"/>
              <a:t>‹Nº›</a:t>
            </a:fld>
            <a:endParaRPr lang="es-ES"/>
          </a:p>
        </p:txBody>
      </p:sp>
    </p:spTree>
    <p:extLst>
      <p:ext uri="{BB962C8B-B14F-4D97-AF65-F5344CB8AC3E}">
        <p14:creationId xmlns:p14="http://schemas.microsoft.com/office/powerpoint/2010/main" val="1560139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4D85A9-9D8E-4EDB-832A-1F5F352596EA}"/>
              </a:ext>
            </a:extLst>
          </p:cNvPr>
          <p:cNvSpPr>
            <a:spLocks noGrp="1"/>
          </p:cNvSpPr>
          <p:nvPr>
            <p:ph type="ctrTitle"/>
          </p:nvPr>
        </p:nvSpPr>
        <p:spPr>
          <a:xfrm>
            <a:off x="2782359" y="3236119"/>
            <a:ext cx="9144000" cy="2387600"/>
          </a:xfrm>
        </p:spPr>
        <p:txBody>
          <a:bodyPr/>
          <a:lstStyle/>
          <a:p>
            <a:r>
              <a:rPr lang="es-ES" dirty="0"/>
              <a:t>La iglesia en “acción”</a:t>
            </a:r>
          </a:p>
        </p:txBody>
      </p:sp>
      <p:sp>
        <p:nvSpPr>
          <p:cNvPr id="3" name="Subtítulo 2">
            <a:extLst>
              <a:ext uri="{FF2B5EF4-FFF2-40B4-BE49-F238E27FC236}">
                <a16:creationId xmlns:a16="http://schemas.microsoft.com/office/drawing/2014/main" xmlns="" id="{82F61221-2516-4215-B487-1F196CAB8621}"/>
              </a:ext>
            </a:extLst>
          </p:cNvPr>
          <p:cNvSpPr>
            <a:spLocks noGrp="1"/>
          </p:cNvSpPr>
          <p:nvPr>
            <p:ph type="subTitle" idx="1"/>
          </p:nvPr>
        </p:nvSpPr>
        <p:spPr>
          <a:xfrm>
            <a:off x="2063220" y="5413905"/>
            <a:ext cx="9144000" cy="1655762"/>
          </a:xfrm>
        </p:spPr>
        <p:txBody>
          <a:bodyPr/>
          <a:lstStyle/>
          <a:p>
            <a:r>
              <a:rPr lang="es-ES" dirty="0"/>
              <a:t>1Corin…… “muy listos pero muy torpes”</a:t>
            </a:r>
          </a:p>
        </p:txBody>
      </p:sp>
      <p:pic>
        <p:nvPicPr>
          <p:cNvPr id="4" name="Imagen 3">
            <a:extLst>
              <a:ext uri="{FF2B5EF4-FFF2-40B4-BE49-F238E27FC236}">
                <a16:creationId xmlns:a16="http://schemas.microsoft.com/office/drawing/2014/main" xmlns="" id="{13D2376F-A8CA-43F6-856C-5C8140F948DC}"/>
              </a:ext>
            </a:extLst>
          </p:cNvPr>
          <p:cNvPicPr>
            <a:picLocks noChangeAspect="1"/>
          </p:cNvPicPr>
          <p:nvPr/>
        </p:nvPicPr>
        <p:blipFill>
          <a:blip r:embed="rId3">
            <a:clrChange>
              <a:clrFrom>
                <a:srgbClr val="F7F6F2"/>
              </a:clrFrom>
              <a:clrTo>
                <a:srgbClr val="F7F6F2">
                  <a:alpha val="0"/>
                </a:srgbClr>
              </a:clrTo>
            </a:clrChange>
          </a:blip>
          <a:stretch>
            <a:fillRect/>
          </a:stretch>
        </p:blipFill>
        <p:spPr>
          <a:xfrm>
            <a:off x="2980267" y="427768"/>
            <a:ext cx="3877734" cy="4343061"/>
          </a:xfrm>
          <a:prstGeom prst="rect">
            <a:avLst/>
          </a:prstGeom>
          <a:ln>
            <a:noFill/>
          </a:ln>
          <a:effectLst>
            <a:softEdge rad="112500"/>
          </a:effectLst>
        </p:spPr>
      </p:pic>
    </p:spTree>
    <p:extLst>
      <p:ext uri="{BB962C8B-B14F-4D97-AF65-F5344CB8AC3E}">
        <p14:creationId xmlns:p14="http://schemas.microsoft.com/office/powerpoint/2010/main" val="341794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5D6F7F-C41D-4095-BEC2-13C4136A6B1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DAC640BC-5F10-4750-8A1A-D037D1799688}"/>
              </a:ext>
            </a:extLst>
          </p:cNvPr>
          <p:cNvSpPr>
            <a:spLocks noGrp="1"/>
          </p:cNvSpPr>
          <p:nvPr>
            <p:ph idx="1"/>
          </p:nvPr>
        </p:nvSpPr>
        <p:spPr/>
        <p:txBody>
          <a:bodyPr/>
          <a:lstStyle/>
          <a:p>
            <a:r>
              <a:rPr lang="es-ES" dirty="0"/>
              <a:t>Algunos de ustedes dicen: «Yo soy seguidor de Pablo». Otros dicen: «Yo sigo a Apolos» o «Yo sigo a Pedro»,* o «Yo sigo únicamente a Cristo». </a:t>
            </a:r>
            <a:r>
              <a:rPr lang="es-ES" dirty="0" err="1"/>
              <a:t>NVViviente</a:t>
            </a:r>
            <a:endParaRPr lang="es-ES" dirty="0"/>
          </a:p>
        </p:txBody>
      </p:sp>
      <p:pic>
        <p:nvPicPr>
          <p:cNvPr id="4" name="Imagen 3">
            <a:extLst>
              <a:ext uri="{FF2B5EF4-FFF2-40B4-BE49-F238E27FC236}">
                <a16:creationId xmlns:a16="http://schemas.microsoft.com/office/drawing/2014/main" xmlns="" id="{7A9FE246-EE18-4587-A2E8-5E6DFF8D0562}"/>
              </a:ext>
            </a:extLst>
          </p:cNvPr>
          <p:cNvPicPr>
            <a:picLocks noChangeAspect="1"/>
          </p:cNvPicPr>
          <p:nvPr/>
        </p:nvPicPr>
        <p:blipFill>
          <a:blip r:embed="rId3"/>
          <a:stretch>
            <a:fillRect/>
          </a:stretch>
        </p:blipFill>
        <p:spPr>
          <a:xfrm rot="862982">
            <a:off x="6254633" y="3221522"/>
            <a:ext cx="3004434" cy="3004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5029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32E0D5-EEF9-41F8-A505-0C21B6EA3A4A}"/>
              </a:ext>
            </a:extLst>
          </p:cNvPr>
          <p:cNvSpPr>
            <a:spLocks noGrp="1"/>
          </p:cNvSpPr>
          <p:nvPr>
            <p:ph type="title"/>
          </p:nvPr>
        </p:nvSpPr>
        <p:spPr/>
        <p:txBody>
          <a:bodyPr/>
          <a:lstStyle/>
          <a:p>
            <a:r>
              <a:rPr lang="es-ES" dirty="0"/>
              <a:t>En Corinto había personas carnales</a:t>
            </a:r>
          </a:p>
        </p:txBody>
      </p:sp>
      <p:sp>
        <p:nvSpPr>
          <p:cNvPr id="3" name="Marcador de contenido 2">
            <a:extLst>
              <a:ext uri="{FF2B5EF4-FFF2-40B4-BE49-F238E27FC236}">
                <a16:creationId xmlns:a16="http://schemas.microsoft.com/office/drawing/2014/main" xmlns="" id="{1F90281B-9C7E-403A-AB4C-10E847A21804}"/>
              </a:ext>
            </a:extLst>
          </p:cNvPr>
          <p:cNvSpPr>
            <a:spLocks noGrp="1"/>
          </p:cNvSpPr>
          <p:nvPr>
            <p:ph idx="1"/>
          </p:nvPr>
        </p:nvSpPr>
        <p:spPr/>
        <p:txBody>
          <a:bodyPr/>
          <a:lstStyle/>
          <a:p>
            <a:r>
              <a:rPr lang="es-ES" dirty="0"/>
              <a:t>1Co 3:3  porque aún sois carnales; pues habiendo entre vosotros celos, contiendas y disensiones, ¿no sois carnales, y andáis como hombres?</a:t>
            </a:r>
          </a:p>
          <a:p>
            <a:endParaRPr lang="es-ES" dirty="0"/>
          </a:p>
          <a:p>
            <a:r>
              <a:rPr lang="es-ES" dirty="0"/>
              <a:t>pues siguen viviendo como la gente pecadora de este mundo. Tienen celos los unos de los otros, y se pelean entre ustedes. Porque, cuando uno dice: «Yo soy seguidor de Pablo», y otro contesta: «Yo soy seguidor de Apolo», están actuando como la gente de este mundo. ¿No se dan cuenta de que así se comportan los pecadores? (1Co 3:3)</a:t>
            </a:r>
          </a:p>
          <a:p>
            <a:endParaRPr lang="es-ES" dirty="0"/>
          </a:p>
          <a:p>
            <a:endParaRPr lang="es-ES" dirty="0"/>
          </a:p>
        </p:txBody>
      </p:sp>
    </p:spTree>
    <p:extLst>
      <p:ext uri="{BB962C8B-B14F-4D97-AF65-F5344CB8AC3E}">
        <p14:creationId xmlns:p14="http://schemas.microsoft.com/office/powerpoint/2010/main" val="2552051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FC14E2-151F-4273-8FCF-2194B66C42E3}"/>
              </a:ext>
            </a:extLst>
          </p:cNvPr>
          <p:cNvSpPr>
            <a:spLocks noGrp="1"/>
          </p:cNvSpPr>
          <p:nvPr>
            <p:ph type="title"/>
          </p:nvPr>
        </p:nvSpPr>
        <p:spPr/>
        <p:txBody>
          <a:bodyPr/>
          <a:lstStyle/>
          <a:p>
            <a:r>
              <a:rPr lang="es-ES" dirty="0"/>
              <a:t>Tenemos todo, por qué causamos división</a:t>
            </a:r>
          </a:p>
        </p:txBody>
      </p:sp>
      <p:sp>
        <p:nvSpPr>
          <p:cNvPr id="3" name="Marcador de contenido 2">
            <a:extLst>
              <a:ext uri="{FF2B5EF4-FFF2-40B4-BE49-F238E27FC236}">
                <a16:creationId xmlns:a16="http://schemas.microsoft.com/office/drawing/2014/main" xmlns="" id="{5CB060A8-C0BA-4B1E-8883-C23F7F6AD222}"/>
              </a:ext>
            </a:extLst>
          </p:cNvPr>
          <p:cNvSpPr>
            <a:spLocks noGrp="1"/>
          </p:cNvSpPr>
          <p:nvPr>
            <p:ph idx="1"/>
          </p:nvPr>
        </p:nvSpPr>
        <p:spPr/>
        <p:txBody>
          <a:bodyPr/>
          <a:lstStyle/>
          <a:p>
            <a:r>
              <a:rPr lang="es-ES" dirty="0"/>
              <a:t>Yo soy de….</a:t>
            </a:r>
          </a:p>
          <a:p>
            <a:r>
              <a:rPr lang="es-ES" dirty="0"/>
              <a:t>Yo sé más que…</a:t>
            </a:r>
          </a:p>
          <a:p>
            <a:r>
              <a:rPr lang="es-ES" dirty="0"/>
              <a:t>Yo puedo más…</a:t>
            </a:r>
          </a:p>
        </p:txBody>
      </p:sp>
      <p:pic>
        <p:nvPicPr>
          <p:cNvPr id="4" name="Imagen 3">
            <a:extLst>
              <a:ext uri="{FF2B5EF4-FFF2-40B4-BE49-F238E27FC236}">
                <a16:creationId xmlns:a16="http://schemas.microsoft.com/office/drawing/2014/main" xmlns="" id="{283B6352-4923-47FC-8009-69B262954F88}"/>
              </a:ext>
            </a:extLst>
          </p:cNvPr>
          <p:cNvPicPr>
            <a:picLocks noChangeAspect="1"/>
          </p:cNvPicPr>
          <p:nvPr/>
        </p:nvPicPr>
        <p:blipFill>
          <a:blip r:embed="rId3"/>
          <a:stretch>
            <a:fillRect/>
          </a:stretch>
        </p:blipFill>
        <p:spPr>
          <a:xfrm>
            <a:off x="6511038" y="1825625"/>
            <a:ext cx="3877392" cy="4346825"/>
          </a:xfrm>
          <a:prstGeom prst="rect">
            <a:avLst/>
          </a:prstGeom>
        </p:spPr>
      </p:pic>
      <p:sp>
        <p:nvSpPr>
          <p:cNvPr id="5" name="CuadroTexto 4">
            <a:extLst>
              <a:ext uri="{FF2B5EF4-FFF2-40B4-BE49-F238E27FC236}">
                <a16:creationId xmlns:a16="http://schemas.microsoft.com/office/drawing/2014/main" xmlns="" id="{C823C3D6-A9DF-47A4-B830-BA5D4BEEBD58}"/>
              </a:ext>
            </a:extLst>
          </p:cNvPr>
          <p:cNvSpPr txBox="1"/>
          <p:nvPr/>
        </p:nvSpPr>
        <p:spPr>
          <a:xfrm>
            <a:off x="3420534" y="5587675"/>
            <a:ext cx="2675466" cy="584775"/>
          </a:xfrm>
          <a:prstGeom prst="rect">
            <a:avLst/>
          </a:prstGeom>
          <a:noFill/>
        </p:spPr>
        <p:txBody>
          <a:bodyPr wrap="square" rtlCol="0">
            <a:spAutoFit/>
          </a:bodyPr>
          <a:lstStyle/>
          <a:p>
            <a:r>
              <a:rPr lang="es-ES" sz="3200" b="1" dirty="0"/>
              <a:t>CARNALIDAD</a:t>
            </a:r>
          </a:p>
        </p:txBody>
      </p:sp>
      <p:sp>
        <p:nvSpPr>
          <p:cNvPr id="6" name="Forma libre: forma 5">
            <a:extLst>
              <a:ext uri="{FF2B5EF4-FFF2-40B4-BE49-F238E27FC236}">
                <a16:creationId xmlns:a16="http://schemas.microsoft.com/office/drawing/2014/main" xmlns="" id="{C4AA3EB0-C6A4-43FD-8F3D-8B2115F08023}"/>
              </a:ext>
            </a:extLst>
          </p:cNvPr>
          <p:cNvSpPr/>
          <p:nvPr/>
        </p:nvSpPr>
        <p:spPr>
          <a:xfrm>
            <a:off x="4741333" y="3100332"/>
            <a:ext cx="4013200" cy="2436868"/>
          </a:xfrm>
          <a:custGeom>
            <a:avLst/>
            <a:gdLst>
              <a:gd name="connsiteX0" fmla="*/ 4013200 w 4013200"/>
              <a:gd name="connsiteY0" fmla="*/ 404868 h 2436868"/>
              <a:gd name="connsiteX1" fmla="*/ 1337734 w 4013200"/>
              <a:gd name="connsiteY1" fmla="*/ 150868 h 2436868"/>
              <a:gd name="connsiteX2" fmla="*/ 0 w 4013200"/>
              <a:gd name="connsiteY2" fmla="*/ 2436868 h 2436868"/>
              <a:gd name="connsiteX3" fmla="*/ 0 w 4013200"/>
              <a:gd name="connsiteY3" fmla="*/ 2436868 h 2436868"/>
            </a:gdLst>
            <a:ahLst/>
            <a:cxnLst>
              <a:cxn ang="0">
                <a:pos x="connsiteX0" y="connsiteY0"/>
              </a:cxn>
              <a:cxn ang="0">
                <a:pos x="connsiteX1" y="connsiteY1"/>
              </a:cxn>
              <a:cxn ang="0">
                <a:pos x="connsiteX2" y="connsiteY2"/>
              </a:cxn>
              <a:cxn ang="0">
                <a:pos x="connsiteX3" y="connsiteY3"/>
              </a:cxn>
            </a:cxnLst>
            <a:rect l="l" t="t" r="r" b="b"/>
            <a:pathLst>
              <a:path w="4013200" h="2436868">
                <a:moveTo>
                  <a:pt x="4013200" y="404868"/>
                </a:moveTo>
                <a:cubicBezTo>
                  <a:pt x="3009900" y="108534"/>
                  <a:pt x="2006601" y="-187799"/>
                  <a:pt x="1337734" y="150868"/>
                </a:cubicBezTo>
                <a:cubicBezTo>
                  <a:pt x="668867" y="489535"/>
                  <a:pt x="0" y="2436868"/>
                  <a:pt x="0" y="2436868"/>
                </a:cubicBezTo>
                <a:lnTo>
                  <a:pt x="0" y="2436868"/>
                </a:lnTo>
              </a:path>
            </a:pathLst>
          </a:custGeom>
          <a:ln w="38100">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s-ES" dirty="0"/>
          </a:p>
        </p:txBody>
      </p:sp>
      <p:sp>
        <p:nvSpPr>
          <p:cNvPr id="7" name="CuadroTexto 6">
            <a:extLst>
              <a:ext uri="{FF2B5EF4-FFF2-40B4-BE49-F238E27FC236}">
                <a16:creationId xmlns:a16="http://schemas.microsoft.com/office/drawing/2014/main" xmlns="" id="{BD23075D-D6F9-4534-A6EC-3E42C6717C74}"/>
              </a:ext>
            </a:extLst>
          </p:cNvPr>
          <p:cNvSpPr txBox="1"/>
          <p:nvPr/>
        </p:nvSpPr>
        <p:spPr>
          <a:xfrm>
            <a:off x="838200" y="2980267"/>
            <a:ext cx="10236200" cy="2585323"/>
          </a:xfrm>
          <a:prstGeom prst="rect">
            <a:avLst/>
          </a:prstGeom>
          <a:solidFill>
            <a:schemeClr val="bg1"/>
          </a:solidFill>
          <a:ln>
            <a:solidFill>
              <a:schemeClr val="tx1"/>
            </a:solidFill>
          </a:ln>
        </p:spPr>
        <p:txBody>
          <a:bodyPr wrap="square" rtlCol="0">
            <a:spAutoFit/>
          </a:bodyPr>
          <a:lstStyle/>
          <a:p>
            <a:r>
              <a:rPr lang="es-ES" dirty="0"/>
              <a:t>Sean humildes delante del Señor, y él los premiará. </a:t>
            </a:r>
          </a:p>
          <a:p>
            <a:r>
              <a:rPr lang="es-ES" dirty="0"/>
              <a:t>(</a:t>
            </a:r>
            <a:r>
              <a:rPr lang="es-ES" dirty="0" err="1"/>
              <a:t>Stg</a:t>
            </a:r>
            <a:r>
              <a:rPr lang="es-ES" dirty="0"/>
              <a:t> 4:10)</a:t>
            </a:r>
          </a:p>
          <a:p>
            <a:endParaRPr lang="es-ES" dirty="0"/>
          </a:p>
          <a:p>
            <a:r>
              <a:rPr lang="es-ES" dirty="0"/>
              <a:t>Igualmente, jóvenes, estad sujetos a los ancianos; y todos, sumisos unos a otros, revestíos de humildad; porque: </a:t>
            </a:r>
          </a:p>
          <a:p>
            <a:r>
              <a:rPr lang="es-ES" dirty="0"/>
              <a:t> </a:t>
            </a:r>
            <a:r>
              <a:rPr lang="es-ES" i="1" dirty="0"/>
              <a:t>Dios resiste a los soberbios, </a:t>
            </a:r>
          </a:p>
          <a:p>
            <a:r>
              <a:rPr lang="es-ES" i="1" dirty="0"/>
              <a:t> Y da gracia a los humildes.</a:t>
            </a:r>
            <a:r>
              <a:rPr lang="es-ES" dirty="0"/>
              <a:t> Humillaos, pues, bajo la poderosa mano de Dios, para que él os exalte cuando fuere tiempo;</a:t>
            </a:r>
          </a:p>
          <a:p>
            <a:r>
              <a:rPr lang="es-ES" dirty="0"/>
              <a:t>(1Pe 5:5-6)</a:t>
            </a:r>
          </a:p>
        </p:txBody>
      </p:sp>
    </p:spTree>
    <p:extLst>
      <p:ext uri="{BB962C8B-B14F-4D97-AF65-F5344CB8AC3E}">
        <p14:creationId xmlns:p14="http://schemas.microsoft.com/office/powerpoint/2010/main" val="12801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18217E-C1BE-40E6-B859-00DCAC5FC67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14674C06-34E3-4D8E-B81B-DE7B504F97BB}"/>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xmlns="" id="{6F84AB78-4F5F-4325-B02C-08D09CE9E6AA}"/>
              </a:ext>
            </a:extLst>
          </p:cNvPr>
          <p:cNvPicPr>
            <a:picLocks noChangeAspect="1"/>
          </p:cNvPicPr>
          <p:nvPr/>
        </p:nvPicPr>
        <p:blipFill>
          <a:blip r:embed="rId3"/>
          <a:stretch>
            <a:fillRect/>
          </a:stretch>
        </p:blipFill>
        <p:spPr>
          <a:xfrm>
            <a:off x="524933" y="524933"/>
            <a:ext cx="11076322" cy="5842849"/>
          </a:xfrm>
          <a:prstGeom prst="rect">
            <a:avLst/>
          </a:prstGeom>
        </p:spPr>
      </p:pic>
      <p:sp>
        <p:nvSpPr>
          <p:cNvPr id="6" name="CuadroTexto 5">
            <a:extLst>
              <a:ext uri="{FF2B5EF4-FFF2-40B4-BE49-F238E27FC236}">
                <a16:creationId xmlns:a16="http://schemas.microsoft.com/office/drawing/2014/main" xmlns="" id="{643BF369-D266-4DE9-977F-47ED1C695646}"/>
              </a:ext>
            </a:extLst>
          </p:cNvPr>
          <p:cNvSpPr txBox="1"/>
          <p:nvPr/>
        </p:nvSpPr>
        <p:spPr>
          <a:xfrm>
            <a:off x="6976533" y="3759200"/>
            <a:ext cx="4030134" cy="2123658"/>
          </a:xfrm>
          <a:prstGeom prst="rect">
            <a:avLst/>
          </a:prstGeom>
          <a:noFill/>
        </p:spPr>
        <p:txBody>
          <a:bodyPr wrap="square" rtlCol="0">
            <a:spAutoFit/>
          </a:bodyPr>
          <a:lstStyle/>
          <a:p>
            <a:pPr algn="ctr"/>
            <a:r>
              <a:rPr lang="es-ES" sz="6600" dirty="0">
                <a:solidFill>
                  <a:schemeClr val="bg1"/>
                </a:solidFill>
                <a:latin typeface="Berlin Sans FB" panose="020E0602020502020306" pitchFamily="34" charset="0"/>
              </a:rPr>
              <a:t>Hoy es un día triste</a:t>
            </a:r>
            <a:endParaRPr lang="es-ES"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648299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FBB2BE-57A8-4F67-BA24-DBFAB3B8828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A9CD5975-ACD2-4D4F-BC89-81C5FB125CF5}"/>
              </a:ext>
            </a:extLst>
          </p:cNvPr>
          <p:cNvSpPr>
            <a:spLocks noGrp="1"/>
          </p:cNvSpPr>
          <p:nvPr>
            <p:ph idx="1"/>
          </p:nvPr>
        </p:nvSpPr>
        <p:spPr/>
        <p:txBody>
          <a:bodyPr/>
          <a:lstStyle/>
          <a:p>
            <a:endParaRPr lang="es-ES"/>
          </a:p>
        </p:txBody>
      </p:sp>
      <p:pic>
        <p:nvPicPr>
          <p:cNvPr id="1026" name="Picture 2" descr="Resultado de imagen de mapa de corinto apostol pablo">
            <a:extLst>
              <a:ext uri="{FF2B5EF4-FFF2-40B4-BE49-F238E27FC236}">
                <a16:creationId xmlns:a16="http://schemas.microsoft.com/office/drawing/2014/main" xmlns="" id="{D64026F0-7893-4750-A44B-43961831A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2413"/>
            <a:ext cx="12192000" cy="635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586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8B8ECC-0281-4094-859B-53B97C68CC06}"/>
              </a:ext>
            </a:extLst>
          </p:cNvPr>
          <p:cNvSpPr>
            <a:spLocks noGrp="1"/>
          </p:cNvSpPr>
          <p:nvPr>
            <p:ph type="title"/>
          </p:nvPr>
        </p:nvSpPr>
        <p:spPr/>
        <p:txBody>
          <a:bodyPr/>
          <a:lstStyle/>
          <a:p>
            <a:r>
              <a:rPr lang="es-ES" dirty="0"/>
              <a:t>Una carta que responde</a:t>
            </a:r>
          </a:p>
        </p:txBody>
      </p:sp>
      <p:sp>
        <p:nvSpPr>
          <p:cNvPr id="3" name="Marcador de contenido 2">
            <a:extLst>
              <a:ext uri="{FF2B5EF4-FFF2-40B4-BE49-F238E27FC236}">
                <a16:creationId xmlns:a16="http://schemas.microsoft.com/office/drawing/2014/main" xmlns="" id="{F71EB9FA-7782-4DFC-B462-DA0B984272D9}"/>
              </a:ext>
            </a:extLst>
          </p:cNvPr>
          <p:cNvSpPr>
            <a:spLocks noGrp="1"/>
          </p:cNvSpPr>
          <p:nvPr>
            <p:ph idx="1"/>
          </p:nvPr>
        </p:nvSpPr>
        <p:spPr>
          <a:xfrm>
            <a:off x="838200" y="1825625"/>
            <a:ext cx="10515600" cy="1222375"/>
          </a:xfrm>
        </p:spPr>
        <p:txBody>
          <a:bodyPr/>
          <a:lstStyle/>
          <a:p>
            <a:r>
              <a:rPr lang="es-ES" dirty="0"/>
              <a:t>1Co 7:1  En cuanto a las cosas de que me escribisteis, bueno le sería al hombre no tocar mujer;…….</a:t>
            </a:r>
          </a:p>
          <a:p>
            <a:endParaRPr lang="es-ES" dirty="0"/>
          </a:p>
          <a:p>
            <a:pPr marL="0" indent="0">
              <a:buNone/>
            </a:pPr>
            <a:endParaRPr lang="es-ES" dirty="0"/>
          </a:p>
        </p:txBody>
      </p:sp>
      <p:pic>
        <p:nvPicPr>
          <p:cNvPr id="2050" name="Picture 2" descr="Resultado de imagen de carta enviada">
            <a:extLst>
              <a:ext uri="{FF2B5EF4-FFF2-40B4-BE49-F238E27FC236}">
                <a16:creationId xmlns:a16="http://schemas.microsoft.com/office/drawing/2014/main" xmlns="" id="{32B8F9C0-6CA8-423C-A518-9C7E62CF7237}"/>
              </a:ext>
            </a:extLst>
          </p:cNvPr>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6897159" y="2472830"/>
            <a:ext cx="3584574" cy="378985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631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EAB277-0F32-4D71-82FE-8972BEE1DF75}"/>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xmlns="" id="{D5C9493D-367F-44A5-A490-E14726074118}"/>
              </a:ext>
            </a:extLst>
          </p:cNvPr>
          <p:cNvSpPr>
            <a:spLocks noGrp="1"/>
          </p:cNvSpPr>
          <p:nvPr>
            <p:ph idx="1"/>
          </p:nvPr>
        </p:nvSpPr>
        <p:spPr/>
        <p:txBody>
          <a:bodyPr>
            <a:normAutofit/>
          </a:bodyPr>
          <a:lstStyle/>
          <a:p>
            <a:r>
              <a:rPr lang="es-ES" dirty="0"/>
              <a:t>1Co 1:4-9  </a:t>
            </a:r>
            <a:r>
              <a:rPr lang="es-ES" b="1" dirty="0">
                <a:solidFill>
                  <a:srgbClr val="FF0000"/>
                </a:solidFill>
              </a:rPr>
              <a:t>Gracias doy a mi Dios siempre por vosotros</a:t>
            </a:r>
            <a:r>
              <a:rPr lang="es-ES" dirty="0"/>
              <a:t>, por la gracia de Dios que os fue dada en Cristo Jesús;  (5)  porque en todas las cosas </a:t>
            </a:r>
            <a:r>
              <a:rPr lang="es-ES" b="1" dirty="0">
                <a:solidFill>
                  <a:srgbClr val="FF0000"/>
                </a:solidFill>
              </a:rPr>
              <a:t>fuisteis enriquecidos en él</a:t>
            </a:r>
            <a:r>
              <a:rPr lang="es-ES" dirty="0"/>
              <a:t>, en toda palabra y en toda ciencia;  (6)  así como </a:t>
            </a:r>
            <a:r>
              <a:rPr lang="es-ES" b="1" dirty="0">
                <a:solidFill>
                  <a:schemeClr val="accent6">
                    <a:lumMod val="50000"/>
                  </a:schemeClr>
                </a:solidFill>
              </a:rPr>
              <a:t>el testimonio acerca de Cristo ha sido confirmado en vosotros</a:t>
            </a:r>
            <a:r>
              <a:rPr lang="es-ES" dirty="0"/>
              <a:t>,  (7)  de tal manera que </a:t>
            </a:r>
            <a:r>
              <a:rPr lang="es-ES" b="1" dirty="0">
                <a:solidFill>
                  <a:srgbClr val="FF0000"/>
                </a:solidFill>
              </a:rPr>
              <a:t>nada os falta en ningún don</a:t>
            </a:r>
            <a:r>
              <a:rPr lang="es-ES" dirty="0"/>
              <a:t>, esperando la manifestación de nuestro Señor Jesucristo;  (8)  el cual también os confirmará hasta el fin, para que seáis irreprensibles en el día de nuestro Señor Jesucristo.  (9)  </a:t>
            </a:r>
            <a:r>
              <a:rPr lang="es-ES" b="1" dirty="0">
                <a:solidFill>
                  <a:schemeClr val="accent4">
                    <a:lumMod val="75000"/>
                  </a:schemeClr>
                </a:solidFill>
              </a:rPr>
              <a:t>Fiel es Dios, por el cual fuisteis llamados a la comunión con su Hijo Jesucristo </a:t>
            </a:r>
            <a:r>
              <a:rPr lang="es-ES" dirty="0"/>
              <a:t>nuestro Señor. </a:t>
            </a:r>
          </a:p>
          <a:p>
            <a:endParaRPr lang="es-ES" dirty="0"/>
          </a:p>
          <a:p>
            <a:pPr marL="0" indent="0">
              <a:buNone/>
            </a:pPr>
            <a:endParaRPr lang="es-ES" dirty="0"/>
          </a:p>
        </p:txBody>
      </p:sp>
    </p:spTree>
    <p:extLst>
      <p:ext uri="{BB962C8B-B14F-4D97-AF65-F5344CB8AC3E}">
        <p14:creationId xmlns:p14="http://schemas.microsoft.com/office/powerpoint/2010/main" val="3828839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9FE752-6C27-4A7D-A704-EDDD73CBD8DC}"/>
              </a:ext>
            </a:extLst>
          </p:cNvPr>
          <p:cNvSpPr>
            <a:spLocks noGrp="1"/>
          </p:cNvSpPr>
          <p:nvPr>
            <p:ph type="title"/>
          </p:nvPr>
        </p:nvSpPr>
        <p:spPr>
          <a:xfrm>
            <a:off x="838200" y="280458"/>
            <a:ext cx="10515600" cy="1325563"/>
          </a:xfrm>
        </p:spPr>
        <p:txBody>
          <a:bodyPr/>
          <a:lstStyle/>
          <a:p>
            <a:pPr algn="ctr"/>
            <a:r>
              <a:rPr lang="es-ES" dirty="0"/>
              <a:t>Flores, flores, flores, flores, flores, flores…</a:t>
            </a:r>
          </a:p>
        </p:txBody>
      </p:sp>
      <p:pic>
        <p:nvPicPr>
          <p:cNvPr id="3074" name="Picture 2" descr="Imagen relacionada">
            <a:extLst>
              <a:ext uri="{FF2B5EF4-FFF2-40B4-BE49-F238E27FC236}">
                <a16:creationId xmlns:a16="http://schemas.microsoft.com/office/drawing/2014/main" xmlns="" id="{4DF18BB3-989B-4EAF-AC76-8C82CCEF7D9A}"/>
              </a:ext>
            </a:extLst>
          </p:cNvPr>
          <p:cNvPicPr>
            <a:picLocks noChangeAspect="1" noChangeArrowheads="1"/>
          </p:cNvPicPr>
          <p:nvPr/>
        </p:nvPicPr>
        <p:blipFill>
          <a:blip r:embed="rId3">
            <a:clrChange>
              <a:clrFrom>
                <a:srgbClr val="F9F8F6"/>
              </a:clrFrom>
              <a:clrTo>
                <a:srgbClr val="F9F8F6">
                  <a:alpha val="0"/>
                </a:srgbClr>
              </a:clrTo>
            </a:clrChange>
            <a:extLst>
              <a:ext uri="{28A0092B-C50C-407E-A947-70E740481C1C}">
                <a14:useLocalDpi xmlns:a14="http://schemas.microsoft.com/office/drawing/2010/main" val="0"/>
              </a:ext>
            </a:extLst>
          </a:blip>
          <a:srcRect/>
          <a:stretch>
            <a:fillRect/>
          </a:stretch>
        </p:blipFill>
        <p:spPr bwMode="auto">
          <a:xfrm>
            <a:off x="3381375" y="1027906"/>
            <a:ext cx="5429250"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722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09ABE9-3573-461F-9164-A45773289EB5}"/>
              </a:ext>
            </a:extLst>
          </p:cNvPr>
          <p:cNvSpPr>
            <a:spLocks noGrp="1"/>
          </p:cNvSpPr>
          <p:nvPr>
            <p:ph type="title"/>
          </p:nvPr>
        </p:nvSpPr>
        <p:spPr/>
        <p:txBody>
          <a:bodyPr/>
          <a:lstStyle/>
          <a:p>
            <a:r>
              <a:rPr lang="es-ES" dirty="0"/>
              <a:t>Pero…</a:t>
            </a:r>
          </a:p>
        </p:txBody>
      </p:sp>
      <p:sp>
        <p:nvSpPr>
          <p:cNvPr id="3" name="Marcador de contenido 2">
            <a:extLst>
              <a:ext uri="{FF2B5EF4-FFF2-40B4-BE49-F238E27FC236}">
                <a16:creationId xmlns:a16="http://schemas.microsoft.com/office/drawing/2014/main" xmlns="" id="{D00070B2-0871-4875-8679-96B93CB18CF4}"/>
              </a:ext>
            </a:extLst>
          </p:cNvPr>
          <p:cNvSpPr>
            <a:spLocks noGrp="1"/>
          </p:cNvSpPr>
          <p:nvPr>
            <p:ph idx="1"/>
          </p:nvPr>
        </p:nvSpPr>
        <p:spPr/>
        <p:txBody>
          <a:bodyPr/>
          <a:lstStyle/>
          <a:p>
            <a:r>
              <a:rPr lang="es-ES" dirty="0"/>
              <a:t>1Co 1:10-13  Os ruego, pues, hermanos, por el nombre de nuestro Señor Jesucristo, que habléis todos una misma cosa, y </a:t>
            </a:r>
            <a:r>
              <a:rPr lang="es-ES" b="1" dirty="0">
                <a:solidFill>
                  <a:srgbClr val="C00000"/>
                </a:solidFill>
              </a:rPr>
              <a:t>que no haya entre vosotros divisiones</a:t>
            </a:r>
            <a:r>
              <a:rPr lang="es-ES" dirty="0"/>
              <a:t>, sino que estéis perfectamente unidos en una misma mente y en un mismo parecer.  (11)  Porque he sido informado acerca de vosotros, hermanos míos, por los de </a:t>
            </a:r>
            <a:r>
              <a:rPr lang="es-ES" dirty="0" err="1"/>
              <a:t>Cloé</a:t>
            </a:r>
            <a:r>
              <a:rPr lang="es-ES" dirty="0"/>
              <a:t>, que </a:t>
            </a:r>
            <a:r>
              <a:rPr lang="es-ES" b="1" dirty="0">
                <a:solidFill>
                  <a:srgbClr val="C00000"/>
                </a:solidFill>
              </a:rPr>
              <a:t>hay entre vosotros contiendas</a:t>
            </a:r>
            <a:r>
              <a:rPr lang="es-ES" dirty="0"/>
              <a:t>.  (12)  Quiero decir, que cada uno de vosotros dice: Yo soy de Pablo; y yo de Apolos;</a:t>
            </a:r>
            <a:r>
              <a:rPr lang="es-ES" baseline="30000" dirty="0"/>
              <a:t>(B)</a:t>
            </a:r>
            <a:r>
              <a:rPr lang="es-ES" dirty="0"/>
              <a:t> y yo de </a:t>
            </a:r>
            <a:r>
              <a:rPr lang="es-ES" dirty="0" err="1"/>
              <a:t>Cefas</a:t>
            </a:r>
            <a:r>
              <a:rPr lang="es-ES" dirty="0"/>
              <a:t>; y yo de Cristo.  (13)  ¿Acaso está dividido Cristo? ¿Fue crucificado Pablo por vosotros? ¿O fuisteis bautizados en el nombre de Pablo?</a:t>
            </a:r>
          </a:p>
          <a:p>
            <a:pPr marL="0" indent="0">
              <a:buNone/>
            </a:pPr>
            <a:endParaRPr lang="es-ES" dirty="0"/>
          </a:p>
        </p:txBody>
      </p:sp>
    </p:spTree>
    <p:extLst>
      <p:ext uri="{BB962C8B-B14F-4D97-AF65-F5344CB8AC3E}">
        <p14:creationId xmlns:p14="http://schemas.microsoft.com/office/powerpoint/2010/main" val="1219283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250D08-38BA-491F-B30F-EC5392AFCDF7}"/>
              </a:ext>
            </a:extLst>
          </p:cNvPr>
          <p:cNvSpPr>
            <a:spLocks noGrp="1"/>
          </p:cNvSpPr>
          <p:nvPr>
            <p:ph type="title"/>
          </p:nvPr>
        </p:nvSpPr>
        <p:spPr/>
        <p:txBody>
          <a:bodyPr/>
          <a:lstStyle/>
          <a:p>
            <a:r>
              <a:rPr lang="es-ES" dirty="0"/>
              <a:t>Más veces en la epístola</a:t>
            </a:r>
          </a:p>
        </p:txBody>
      </p:sp>
      <p:sp>
        <p:nvSpPr>
          <p:cNvPr id="3" name="Marcador de contenido 2">
            <a:extLst>
              <a:ext uri="{FF2B5EF4-FFF2-40B4-BE49-F238E27FC236}">
                <a16:creationId xmlns:a16="http://schemas.microsoft.com/office/drawing/2014/main" xmlns="" id="{F6B03D11-B7A9-4077-91B9-A236C72CE358}"/>
              </a:ext>
            </a:extLst>
          </p:cNvPr>
          <p:cNvSpPr>
            <a:spLocks noGrp="1"/>
          </p:cNvSpPr>
          <p:nvPr>
            <p:ph idx="1"/>
          </p:nvPr>
        </p:nvSpPr>
        <p:spPr/>
        <p:txBody>
          <a:bodyPr/>
          <a:lstStyle/>
          <a:p>
            <a:r>
              <a:rPr lang="es-ES" dirty="0"/>
              <a:t>1Co 11:17-19  Pero al anunciaros esto que sigue, no os alabo; porque no os congregáis para lo mejor, sino para lo peor.  (18)  Pues en primer lugar, cuando os reunís como iglesia, oigo que hay entre vosotros divisiones; y en parte lo creo.  (19)  Porque es preciso que entre vosotros haya disensiones, para que se hagan manifiestos entre vosotros los que son aprobados.</a:t>
            </a:r>
          </a:p>
          <a:p>
            <a:pPr marL="0" indent="0">
              <a:buNone/>
            </a:pPr>
            <a:endParaRPr lang="es-ES" dirty="0"/>
          </a:p>
          <a:p>
            <a:r>
              <a:rPr lang="es-ES" dirty="0"/>
              <a:t>1Co 12:25  para que no haya desavenencia en el cuerpo, sino que los miembros todos se preocupen los unos por los otros.</a:t>
            </a:r>
          </a:p>
          <a:p>
            <a:pPr marL="0" indent="0">
              <a:buNone/>
            </a:pPr>
            <a:endParaRPr lang="es-ES" dirty="0"/>
          </a:p>
          <a:p>
            <a:endParaRPr lang="es-ES" dirty="0"/>
          </a:p>
          <a:p>
            <a:endParaRPr lang="es-ES" dirty="0"/>
          </a:p>
        </p:txBody>
      </p:sp>
    </p:spTree>
    <p:extLst>
      <p:ext uri="{BB962C8B-B14F-4D97-AF65-F5344CB8AC3E}">
        <p14:creationId xmlns:p14="http://schemas.microsoft.com/office/powerpoint/2010/main" val="3525019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09ABE9-3573-461F-9164-A45773289EB5}"/>
              </a:ext>
            </a:extLst>
          </p:cNvPr>
          <p:cNvSpPr>
            <a:spLocks noGrp="1"/>
          </p:cNvSpPr>
          <p:nvPr>
            <p:ph type="title"/>
          </p:nvPr>
        </p:nvSpPr>
        <p:spPr/>
        <p:txBody>
          <a:bodyPr/>
          <a:lstStyle/>
          <a:p>
            <a:r>
              <a:rPr lang="es-ES" dirty="0"/>
              <a:t>¿Qué provocaban estas discordias?</a:t>
            </a:r>
          </a:p>
        </p:txBody>
      </p:sp>
      <p:sp>
        <p:nvSpPr>
          <p:cNvPr id="3" name="Marcador de contenido 2">
            <a:extLst>
              <a:ext uri="{FF2B5EF4-FFF2-40B4-BE49-F238E27FC236}">
                <a16:creationId xmlns:a16="http://schemas.microsoft.com/office/drawing/2014/main" xmlns="" id="{D00070B2-0871-4875-8679-96B93CB18CF4}"/>
              </a:ext>
            </a:extLst>
          </p:cNvPr>
          <p:cNvSpPr>
            <a:spLocks noGrp="1"/>
          </p:cNvSpPr>
          <p:nvPr>
            <p:ph idx="1"/>
          </p:nvPr>
        </p:nvSpPr>
        <p:spPr/>
        <p:txBody>
          <a:bodyPr/>
          <a:lstStyle/>
          <a:p>
            <a:r>
              <a:rPr lang="es-ES" dirty="0"/>
              <a:t>1Co 1:10-13  Os ruego, pues, hermanos, por el nombre de nuestro Señor Jesucristo, que habléis todos una misma cosa, y </a:t>
            </a:r>
            <a:r>
              <a:rPr lang="es-ES" b="1" dirty="0">
                <a:solidFill>
                  <a:srgbClr val="C00000"/>
                </a:solidFill>
              </a:rPr>
              <a:t>que no haya entre vosotros divisiones</a:t>
            </a:r>
            <a:r>
              <a:rPr lang="es-ES" dirty="0"/>
              <a:t>, sino que estéis perfectamente unidos en una misma mente y en un mismo parecer.  (11)  Porque he sido informado acerca de vosotros, hermanos míos, por los de </a:t>
            </a:r>
            <a:r>
              <a:rPr lang="es-ES" dirty="0" err="1"/>
              <a:t>Cloé</a:t>
            </a:r>
            <a:r>
              <a:rPr lang="es-ES" dirty="0"/>
              <a:t>, que </a:t>
            </a:r>
            <a:r>
              <a:rPr lang="es-ES" b="1" dirty="0">
                <a:solidFill>
                  <a:srgbClr val="C00000"/>
                </a:solidFill>
              </a:rPr>
              <a:t>hay entre vosotros contiendas</a:t>
            </a:r>
            <a:r>
              <a:rPr lang="es-ES" dirty="0"/>
              <a:t>.  (12)  Quiero decir, que cada uno de vosotros dice: Yo soy de Pablo; y yo de Apolos;</a:t>
            </a:r>
            <a:r>
              <a:rPr lang="es-ES" baseline="30000" dirty="0"/>
              <a:t>(B)</a:t>
            </a:r>
            <a:r>
              <a:rPr lang="es-ES" dirty="0"/>
              <a:t> y yo de </a:t>
            </a:r>
            <a:r>
              <a:rPr lang="es-ES" dirty="0" err="1"/>
              <a:t>Cefas</a:t>
            </a:r>
            <a:r>
              <a:rPr lang="es-ES" dirty="0"/>
              <a:t>; y yo de Cristo.  (13)  ¿Acaso está dividido Cristo? ¿Fue crucificado Pablo por vosotros? ¿O fuisteis bautizados en el nombre de Pablo?</a:t>
            </a:r>
          </a:p>
          <a:p>
            <a:pPr marL="0" indent="0">
              <a:buNone/>
            </a:pPr>
            <a:endParaRPr lang="es-ES" dirty="0"/>
          </a:p>
        </p:txBody>
      </p:sp>
      <p:sp>
        <p:nvSpPr>
          <p:cNvPr id="4" name="Elipse 3">
            <a:extLst>
              <a:ext uri="{FF2B5EF4-FFF2-40B4-BE49-F238E27FC236}">
                <a16:creationId xmlns:a16="http://schemas.microsoft.com/office/drawing/2014/main" xmlns="" id="{3D717E1D-C84D-46FC-AC27-2E796757FC68}"/>
              </a:ext>
            </a:extLst>
          </p:cNvPr>
          <p:cNvSpPr/>
          <p:nvPr/>
        </p:nvSpPr>
        <p:spPr>
          <a:xfrm>
            <a:off x="1049867" y="3725337"/>
            <a:ext cx="9804400" cy="1930400"/>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5">
                  <a:lumMod val="40000"/>
                  <a:lumOff val="60000"/>
                </a:schemeClr>
              </a:solidFill>
            </a:endParaRPr>
          </a:p>
        </p:txBody>
      </p:sp>
    </p:spTree>
    <p:extLst>
      <p:ext uri="{BB962C8B-B14F-4D97-AF65-F5344CB8AC3E}">
        <p14:creationId xmlns:p14="http://schemas.microsoft.com/office/powerpoint/2010/main" val="1355588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5753</TotalTime>
  <Words>1284</Words>
  <Application>Microsoft Office PowerPoint</Application>
  <PresentationFormat>Panorámica</PresentationFormat>
  <Paragraphs>81</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Berlin Sans FB</vt:lpstr>
      <vt:lpstr>Calibri</vt:lpstr>
      <vt:lpstr>Calibri Light</vt:lpstr>
      <vt:lpstr>Tema de Office</vt:lpstr>
      <vt:lpstr>La iglesia en “acción”</vt:lpstr>
      <vt:lpstr>Presentación de PowerPoint</vt:lpstr>
      <vt:lpstr>Presentación de PowerPoint</vt:lpstr>
      <vt:lpstr>Una carta que responde</vt:lpstr>
      <vt:lpstr>Presentación de PowerPoint</vt:lpstr>
      <vt:lpstr>Flores, flores, flores, flores, flores, flores…</vt:lpstr>
      <vt:lpstr>Pero…</vt:lpstr>
      <vt:lpstr>Más veces en la epístola</vt:lpstr>
      <vt:lpstr>¿Qué provocaban estas discordias?</vt:lpstr>
      <vt:lpstr>Presentación de PowerPoint</vt:lpstr>
      <vt:lpstr>En Corinto había personas carnales</vt:lpstr>
      <vt:lpstr>Tenemos todo, por qué causamos división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iglesia en “acción”</dc:title>
  <dc:creator>Andres Lopez Mombiel</dc:creator>
  <cp:lastModifiedBy>ichamartin@gmail.com</cp:lastModifiedBy>
  <cp:revision>22</cp:revision>
  <cp:lastPrinted>2017-10-29T09:11:10Z</cp:lastPrinted>
  <dcterms:created xsi:type="dcterms:W3CDTF">2017-10-25T10:25:55Z</dcterms:created>
  <dcterms:modified xsi:type="dcterms:W3CDTF">2017-10-29T10:21:34Z</dcterms:modified>
</cp:coreProperties>
</file>